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Lst>
  <p:sldSz cx="18288000" cy="10287000"/>
  <p:notesSz cx="6858000" cy="9144000"/>
  <p:embeddedFontLst>
    <p:embeddedFont>
      <p:font typeface="Alata" panose="020B0604020202020204" charset="0"/>
      <p:regular r:id="rId18"/>
    </p:embeddedFont>
    <p:embeddedFont>
      <p:font typeface="Arimo" panose="020B0604020202020204" charset="0"/>
      <p:regular r:id="rId19"/>
    </p:embeddedFont>
    <p:embeddedFont>
      <p:font typeface="Calibri" panose="020F0502020204030204" pitchFamily="34" charset="0"/>
      <p:regular r:id="rId20"/>
      <p:bold r:id="rId21"/>
      <p:italic r:id="rId22"/>
      <p:boldItalic r:id="rId23"/>
    </p:embeddedFont>
    <p:embeddedFont>
      <p:font typeface="Courier Prime" panose="020B0604020202020204" charset="0"/>
      <p:regular r:id="rId24"/>
    </p:embeddedFont>
    <p:embeddedFont>
      <p:font typeface="Fraunces SemiBold" panose="020B0604020202020204" charset="0"/>
      <p:regular r:id="rId25"/>
    </p:embeddedFont>
    <p:embeddedFont>
      <p:font typeface="Fraunces SemiBold Bold" panose="020B0604020202020204" charset="0"/>
      <p:regular r:id="rId26"/>
    </p:embeddedFont>
    <p:embeddedFont>
      <p:font typeface="Hatton Bold" panose="020B0604020202020204" charset="0"/>
      <p:regular r:id="rId27"/>
    </p:embeddedFont>
    <p:embeddedFont>
      <p:font typeface="Lato" panose="020F0502020204030203" pitchFamily="34" charset="0"/>
      <p:regular r:id="rId2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40" d="100"/>
          <a:sy n="40" d="100"/>
        </p:scale>
        <p:origin x="828" y="6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font" Target="fonts/font9.fntdata"/><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8.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font" Target="fonts/font11.fntdata"/><Relationship Id="rId10" Type="http://schemas.openxmlformats.org/officeDocument/2006/relationships/slide" Target="slides/slide9.xml"/><Relationship Id="rId19" Type="http://schemas.openxmlformats.org/officeDocument/2006/relationships/font" Target="fonts/font2.fntdata"/><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2/27/2022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2/27/2022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2/27/2022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2/27/2022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2/27/2022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2/27/2022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2/27/2022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2/27/2022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sv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15.png"/><Relationship Id="rId11" Type="http://schemas.openxmlformats.org/officeDocument/2006/relationships/image" Target="../media/image20.svg"/><Relationship Id="rId5" Type="http://schemas.openxmlformats.org/officeDocument/2006/relationships/image" Target="../media/image14.sv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s>
</file>

<file path=ppt/slides/_rels/slide12.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sv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15.png"/><Relationship Id="rId11" Type="http://schemas.openxmlformats.org/officeDocument/2006/relationships/image" Target="../media/image20.svg"/><Relationship Id="rId5" Type="http://schemas.openxmlformats.org/officeDocument/2006/relationships/image" Target="../media/image14.sv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s>
</file>

<file path=ppt/slides/_rels/slide13.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sv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15.png"/><Relationship Id="rId11" Type="http://schemas.openxmlformats.org/officeDocument/2006/relationships/image" Target="../media/image20.svg"/><Relationship Id="rId5" Type="http://schemas.openxmlformats.org/officeDocument/2006/relationships/image" Target="../media/image14.sv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s>
</file>

<file path=ppt/slides/_rels/slide14.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sv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15.png"/><Relationship Id="rId11" Type="http://schemas.openxmlformats.org/officeDocument/2006/relationships/image" Target="../media/image20.svg"/><Relationship Id="rId5" Type="http://schemas.openxmlformats.org/officeDocument/2006/relationships/image" Target="../media/image14.sv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1.jpeg"/><Relationship Id="rId1" Type="http://schemas.openxmlformats.org/officeDocument/2006/relationships/slideLayout" Target="../slideLayouts/slideLayout7.xml"/><Relationship Id="rId4" Type="http://schemas.openxmlformats.org/officeDocument/2006/relationships/image" Target="../media/image5.svg"/></Relationships>
</file>

<file path=ppt/slides/_rels/slide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7.jpeg"/></Relationships>
</file>

<file path=ppt/slides/_rels/slide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8.jpeg"/></Relationships>
</file>

<file path=ppt/slides/_rels/slide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19999"/>
          </a:blip>
          <a:srcRect l="231" t="5338" r="957" b="10766"/>
          <a:stretch>
            <a:fillRect/>
          </a:stretch>
        </p:blipFill>
        <p:spPr>
          <a:xfrm>
            <a:off x="0" y="0"/>
            <a:ext cx="18288000" cy="10287000"/>
          </a:xfrm>
          <a:prstGeom prst="rect">
            <a:avLst/>
          </a:prstGeom>
        </p:spPr>
      </p:pic>
      <p:grpSp>
        <p:nvGrpSpPr>
          <p:cNvPr id="3" name="Group 3"/>
          <p:cNvGrpSpPr/>
          <p:nvPr/>
        </p:nvGrpSpPr>
        <p:grpSpPr>
          <a:xfrm>
            <a:off x="0" y="0"/>
            <a:ext cx="18288000" cy="1271068"/>
            <a:chOff x="0" y="0"/>
            <a:chExt cx="6186311" cy="429966"/>
          </a:xfrm>
        </p:grpSpPr>
        <p:sp>
          <p:nvSpPr>
            <p:cNvPr id="4" name="Freeform 4"/>
            <p:cNvSpPr/>
            <p:nvPr/>
          </p:nvSpPr>
          <p:spPr>
            <a:xfrm>
              <a:off x="0" y="0"/>
              <a:ext cx="6186311" cy="429966"/>
            </a:xfrm>
            <a:custGeom>
              <a:avLst/>
              <a:gdLst/>
              <a:ahLst/>
              <a:cxnLst/>
              <a:rect l="l" t="t" r="r" b="b"/>
              <a:pathLst>
                <a:path w="6186311" h="429966">
                  <a:moveTo>
                    <a:pt x="0" y="0"/>
                  </a:moveTo>
                  <a:lnTo>
                    <a:pt x="6186311" y="0"/>
                  </a:lnTo>
                  <a:lnTo>
                    <a:pt x="6186311" y="429966"/>
                  </a:lnTo>
                  <a:lnTo>
                    <a:pt x="0" y="429966"/>
                  </a:lnTo>
                  <a:close/>
                </a:path>
              </a:pathLst>
            </a:custGeom>
            <a:solidFill>
              <a:srgbClr val="FFB907"/>
            </a:solidFill>
          </p:spPr>
        </p:sp>
      </p:grpSp>
      <p:sp>
        <p:nvSpPr>
          <p:cNvPr id="5" name="TextBox 5"/>
          <p:cNvSpPr txBox="1"/>
          <p:nvPr/>
        </p:nvSpPr>
        <p:spPr>
          <a:xfrm>
            <a:off x="1740414" y="3012672"/>
            <a:ext cx="15518886" cy="4206872"/>
          </a:xfrm>
          <a:prstGeom prst="rect">
            <a:avLst/>
          </a:prstGeom>
        </p:spPr>
        <p:txBody>
          <a:bodyPr lIns="0" tIns="0" rIns="0" bIns="0" rtlCol="0" anchor="t">
            <a:spAutoFit/>
          </a:bodyPr>
          <a:lstStyle/>
          <a:p>
            <a:pPr>
              <a:lnSpc>
                <a:spcPts val="11200"/>
              </a:lnSpc>
            </a:pPr>
            <a:r>
              <a:rPr lang="en-US" sz="8000">
                <a:solidFill>
                  <a:srgbClr val="333333"/>
                </a:solidFill>
                <a:latin typeface="Fraunces SemiBold"/>
              </a:rPr>
              <a:t>Diskusi Pengguna terkait Pengetahuan dan Informasi Produk pada usaha konveksi</a:t>
            </a:r>
          </a:p>
        </p:txBody>
      </p:sp>
      <p:pic>
        <p:nvPicPr>
          <p:cNvPr id="6" name="Picture 6"/>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01939" y="208772"/>
            <a:ext cx="853523" cy="853523"/>
          </a:xfrm>
          <a:prstGeom prst="rect">
            <a:avLst/>
          </a:prstGeom>
        </p:spPr>
      </p:pic>
      <p:sp>
        <p:nvSpPr>
          <p:cNvPr id="7" name="TextBox 7"/>
          <p:cNvSpPr txBox="1"/>
          <p:nvPr/>
        </p:nvSpPr>
        <p:spPr>
          <a:xfrm>
            <a:off x="1670050" y="421588"/>
            <a:ext cx="2050943" cy="356821"/>
          </a:xfrm>
          <a:prstGeom prst="rect">
            <a:avLst/>
          </a:prstGeom>
        </p:spPr>
        <p:txBody>
          <a:bodyPr lIns="0" tIns="0" rIns="0" bIns="0" rtlCol="0" anchor="t">
            <a:spAutoFit/>
          </a:bodyPr>
          <a:lstStyle/>
          <a:p>
            <a:pPr>
              <a:lnSpc>
                <a:spcPts val="2907"/>
              </a:lnSpc>
            </a:pPr>
            <a:r>
              <a:rPr lang="en-US" sz="2076">
                <a:solidFill>
                  <a:srgbClr val="FFFFFF"/>
                </a:solidFill>
                <a:latin typeface="Lato"/>
              </a:rPr>
              <a:t>KELOMPOK B12</a:t>
            </a:r>
          </a:p>
        </p:txBody>
      </p:sp>
      <p:sp>
        <p:nvSpPr>
          <p:cNvPr id="8" name="TextBox 8"/>
          <p:cNvSpPr txBox="1"/>
          <p:nvPr/>
        </p:nvSpPr>
        <p:spPr>
          <a:xfrm>
            <a:off x="1740414" y="7597658"/>
            <a:ext cx="15518886" cy="613410"/>
          </a:xfrm>
          <a:prstGeom prst="rect">
            <a:avLst/>
          </a:prstGeom>
        </p:spPr>
        <p:txBody>
          <a:bodyPr lIns="0" tIns="0" rIns="0" bIns="0" rtlCol="0" anchor="t">
            <a:spAutoFit/>
          </a:bodyPr>
          <a:lstStyle/>
          <a:p>
            <a:pPr>
              <a:lnSpc>
                <a:spcPts val="5040"/>
              </a:lnSpc>
            </a:pPr>
            <a:r>
              <a:rPr lang="en-US" sz="3600">
                <a:solidFill>
                  <a:srgbClr val="333333"/>
                </a:solidFill>
                <a:latin typeface="Alata"/>
              </a:rPr>
              <a:t>Kelompok B12</a:t>
            </a:r>
          </a:p>
        </p:txBody>
      </p:sp>
      <p:sp>
        <p:nvSpPr>
          <p:cNvPr id="9" name="TextBox 9"/>
          <p:cNvSpPr txBox="1"/>
          <p:nvPr/>
        </p:nvSpPr>
        <p:spPr>
          <a:xfrm>
            <a:off x="14482992" y="433311"/>
            <a:ext cx="2776308" cy="356821"/>
          </a:xfrm>
          <a:prstGeom prst="rect">
            <a:avLst/>
          </a:prstGeom>
        </p:spPr>
        <p:txBody>
          <a:bodyPr lIns="0" tIns="0" rIns="0" bIns="0" rtlCol="0" anchor="t">
            <a:spAutoFit/>
          </a:bodyPr>
          <a:lstStyle/>
          <a:p>
            <a:pPr algn="r">
              <a:lnSpc>
                <a:spcPts val="2907"/>
              </a:lnSpc>
            </a:pPr>
            <a:r>
              <a:rPr lang="en-US" sz="2076">
                <a:solidFill>
                  <a:srgbClr val="FFFFFF"/>
                </a:solidFill>
                <a:latin typeface="Lato"/>
              </a:rPr>
              <a:t>FEBRUARY 2022</a:t>
            </a:r>
          </a:p>
        </p:txBody>
      </p:sp>
      <p:sp>
        <p:nvSpPr>
          <p:cNvPr id="10" name="AutoShape 10"/>
          <p:cNvSpPr/>
          <p:nvPr/>
        </p:nvSpPr>
        <p:spPr>
          <a:xfrm>
            <a:off x="1740414" y="7072918"/>
            <a:ext cx="6492240" cy="0"/>
          </a:xfrm>
          <a:prstGeom prst="line">
            <a:avLst/>
          </a:prstGeom>
          <a:ln w="19050" cap="rnd">
            <a:solidFill>
              <a:srgbClr val="FFB907"/>
            </a:solidFill>
            <a:prstDash val="solid"/>
            <a:headEnd type="none" w="sm" len="sm"/>
            <a:tailEnd type="none" w="sm" len="sm"/>
          </a:ln>
        </p:spPr>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30"/>
            <a:ext cx="9775003" cy="10286470"/>
            <a:chOff x="0" y="0"/>
            <a:chExt cx="3306606" cy="3479621"/>
          </a:xfrm>
        </p:grpSpPr>
        <p:sp>
          <p:nvSpPr>
            <p:cNvPr id="3" name="Freeform 3"/>
            <p:cNvSpPr/>
            <p:nvPr/>
          </p:nvSpPr>
          <p:spPr>
            <a:xfrm>
              <a:off x="0" y="0"/>
              <a:ext cx="3306606" cy="3479621"/>
            </a:xfrm>
            <a:custGeom>
              <a:avLst/>
              <a:gdLst/>
              <a:ahLst/>
              <a:cxnLst/>
              <a:rect l="l" t="t" r="r" b="b"/>
              <a:pathLst>
                <a:path w="3306606" h="3479621">
                  <a:moveTo>
                    <a:pt x="0" y="0"/>
                  </a:moveTo>
                  <a:lnTo>
                    <a:pt x="3306606" y="0"/>
                  </a:lnTo>
                  <a:lnTo>
                    <a:pt x="3306606" y="3479621"/>
                  </a:lnTo>
                  <a:lnTo>
                    <a:pt x="0" y="3479621"/>
                  </a:lnTo>
                  <a:close/>
                </a:path>
              </a:pathLst>
            </a:custGeom>
            <a:solidFill>
              <a:srgbClr val="FFB907"/>
            </a:solidFill>
          </p:spPr>
        </p:sp>
      </p:grpSp>
      <p:pic>
        <p:nvPicPr>
          <p:cNvPr id="4" name="Picture 4"/>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601939" y="208772"/>
            <a:ext cx="853523" cy="853523"/>
          </a:xfrm>
          <a:prstGeom prst="rect">
            <a:avLst/>
          </a:prstGeom>
        </p:spPr>
      </p:pic>
      <p:pic>
        <p:nvPicPr>
          <p:cNvPr id="5" name="Picture 5"/>
          <p:cNvPicPr>
            <a:picLocks noChangeAspect="1"/>
          </p:cNvPicPr>
          <p:nvPr/>
        </p:nvPicPr>
        <p:blipFill>
          <a:blip r:embed="rId4"/>
          <a:srcRect/>
          <a:stretch>
            <a:fillRect/>
          </a:stretch>
        </p:blipFill>
        <p:spPr>
          <a:xfrm>
            <a:off x="11387901" y="2795973"/>
            <a:ext cx="4941470" cy="7083336"/>
          </a:xfrm>
          <a:prstGeom prst="rect">
            <a:avLst/>
          </a:prstGeom>
        </p:spPr>
      </p:pic>
      <p:sp>
        <p:nvSpPr>
          <p:cNvPr id="6" name="TextBox 6"/>
          <p:cNvSpPr txBox="1"/>
          <p:nvPr/>
        </p:nvSpPr>
        <p:spPr>
          <a:xfrm>
            <a:off x="1028700" y="1719799"/>
            <a:ext cx="6255030" cy="606425"/>
          </a:xfrm>
          <a:prstGeom prst="rect">
            <a:avLst/>
          </a:prstGeom>
        </p:spPr>
        <p:txBody>
          <a:bodyPr lIns="0" tIns="0" rIns="0" bIns="0" rtlCol="0" anchor="t">
            <a:spAutoFit/>
          </a:bodyPr>
          <a:lstStyle/>
          <a:p>
            <a:pPr algn="just">
              <a:lnSpc>
                <a:spcPts val="4900"/>
              </a:lnSpc>
            </a:pPr>
            <a:r>
              <a:rPr lang="en-US" sz="3500">
                <a:solidFill>
                  <a:srgbClr val="FFFFFF"/>
                </a:solidFill>
                <a:latin typeface="Fraunces SemiBold Bold"/>
              </a:rPr>
              <a:t>Arina Azzahra</a:t>
            </a:r>
          </a:p>
        </p:txBody>
      </p:sp>
      <p:sp>
        <p:nvSpPr>
          <p:cNvPr id="7" name="TextBox 7"/>
          <p:cNvSpPr txBox="1"/>
          <p:nvPr/>
        </p:nvSpPr>
        <p:spPr>
          <a:xfrm>
            <a:off x="10341681" y="1174567"/>
            <a:ext cx="7577503" cy="1151657"/>
          </a:xfrm>
          <a:prstGeom prst="rect">
            <a:avLst/>
          </a:prstGeom>
        </p:spPr>
        <p:txBody>
          <a:bodyPr lIns="0" tIns="0" rIns="0" bIns="0" rtlCol="0" anchor="t">
            <a:spAutoFit/>
          </a:bodyPr>
          <a:lstStyle/>
          <a:p>
            <a:pPr algn="r">
              <a:lnSpc>
                <a:spcPts val="9497"/>
              </a:lnSpc>
            </a:pPr>
            <a:r>
              <a:rPr lang="en-US" sz="6784">
                <a:solidFill>
                  <a:srgbClr val="333333"/>
                </a:solidFill>
                <a:latin typeface="Fraunces SemiBold"/>
              </a:rPr>
              <a:t>Interview Results</a:t>
            </a:r>
          </a:p>
        </p:txBody>
      </p:sp>
      <p:sp>
        <p:nvSpPr>
          <p:cNvPr id="8" name="TextBox 8"/>
          <p:cNvSpPr txBox="1"/>
          <p:nvPr/>
        </p:nvSpPr>
        <p:spPr>
          <a:xfrm>
            <a:off x="14482992" y="433311"/>
            <a:ext cx="2776308" cy="356821"/>
          </a:xfrm>
          <a:prstGeom prst="rect">
            <a:avLst/>
          </a:prstGeom>
        </p:spPr>
        <p:txBody>
          <a:bodyPr lIns="0" tIns="0" rIns="0" bIns="0" rtlCol="0" anchor="t">
            <a:spAutoFit/>
          </a:bodyPr>
          <a:lstStyle/>
          <a:p>
            <a:pPr algn="r">
              <a:lnSpc>
                <a:spcPts val="2907"/>
              </a:lnSpc>
            </a:pPr>
            <a:r>
              <a:rPr lang="en-US" sz="2076">
                <a:solidFill>
                  <a:srgbClr val="333333"/>
                </a:solidFill>
                <a:latin typeface="Lato"/>
              </a:rPr>
              <a:t>FEBRUARY 2022</a:t>
            </a:r>
          </a:p>
        </p:txBody>
      </p:sp>
      <p:sp>
        <p:nvSpPr>
          <p:cNvPr id="9" name="TextBox 9"/>
          <p:cNvSpPr txBox="1"/>
          <p:nvPr/>
        </p:nvSpPr>
        <p:spPr>
          <a:xfrm>
            <a:off x="1670050" y="421588"/>
            <a:ext cx="2050943" cy="356821"/>
          </a:xfrm>
          <a:prstGeom prst="rect">
            <a:avLst/>
          </a:prstGeom>
        </p:spPr>
        <p:txBody>
          <a:bodyPr lIns="0" tIns="0" rIns="0" bIns="0" rtlCol="0" anchor="t">
            <a:spAutoFit/>
          </a:bodyPr>
          <a:lstStyle/>
          <a:p>
            <a:pPr>
              <a:lnSpc>
                <a:spcPts val="2907"/>
              </a:lnSpc>
            </a:pPr>
            <a:r>
              <a:rPr lang="en-US" sz="2076">
                <a:solidFill>
                  <a:srgbClr val="FFFFFF"/>
                </a:solidFill>
                <a:latin typeface="Lato"/>
              </a:rPr>
              <a:t>KELOMPOK B12</a:t>
            </a:r>
          </a:p>
        </p:txBody>
      </p:sp>
      <p:sp>
        <p:nvSpPr>
          <p:cNvPr id="10" name="TextBox 10"/>
          <p:cNvSpPr txBox="1"/>
          <p:nvPr/>
        </p:nvSpPr>
        <p:spPr>
          <a:xfrm>
            <a:off x="1028700" y="2719773"/>
            <a:ext cx="7840250" cy="3702050"/>
          </a:xfrm>
          <a:prstGeom prst="rect">
            <a:avLst/>
          </a:prstGeom>
        </p:spPr>
        <p:txBody>
          <a:bodyPr lIns="0" tIns="0" rIns="0" bIns="0" rtlCol="0" anchor="t">
            <a:spAutoFit/>
          </a:bodyPr>
          <a:lstStyle/>
          <a:p>
            <a:pPr>
              <a:lnSpc>
                <a:spcPts val="4900"/>
              </a:lnSpc>
            </a:pPr>
            <a:r>
              <a:rPr lang="en-US" sz="3500">
                <a:solidFill>
                  <a:srgbClr val="FFFFFF"/>
                </a:solidFill>
                <a:latin typeface="Alata"/>
              </a:rPr>
              <a:t>Arina Azzahra tidak pernah memakai jasa konveksi. Hal tersebut dikrenakan Arina Azzahra merasa kurang percaya dengan kualitas hasil konveksi dan khawatir jika hasil tidak sesuai ekspetasi</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601939" y="208772"/>
            <a:ext cx="853523" cy="853523"/>
          </a:xfrm>
          <a:prstGeom prst="rect">
            <a:avLst/>
          </a:prstGeom>
        </p:spPr>
      </p:pic>
      <p:sp>
        <p:nvSpPr>
          <p:cNvPr id="3" name="TextBox 3"/>
          <p:cNvSpPr txBox="1"/>
          <p:nvPr/>
        </p:nvSpPr>
        <p:spPr>
          <a:xfrm>
            <a:off x="14482992" y="433311"/>
            <a:ext cx="2776308" cy="356821"/>
          </a:xfrm>
          <a:prstGeom prst="rect">
            <a:avLst/>
          </a:prstGeom>
        </p:spPr>
        <p:txBody>
          <a:bodyPr lIns="0" tIns="0" rIns="0" bIns="0" rtlCol="0" anchor="t">
            <a:spAutoFit/>
          </a:bodyPr>
          <a:lstStyle/>
          <a:p>
            <a:pPr algn="r">
              <a:lnSpc>
                <a:spcPts val="2907"/>
              </a:lnSpc>
            </a:pPr>
            <a:r>
              <a:rPr lang="en-US" sz="2076">
                <a:solidFill>
                  <a:srgbClr val="333333"/>
                </a:solidFill>
                <a:latin typeface="Lato"/>
              </a:rPr>
              <a:t>FEBRUARY 2022</a:t>
            </a:r>
          </a:p>
        </p:txBody>
      </p:sp>
      <p:sp>
        <p:nvSpPr>
          <p:cNvPr id="4" name="TextBox 4"/>
          <p:cNvSpPr txBox="1"/>
          <p:nvPr/>
        </p:nvSpPr>
        <p:spPr>
          <a:xfrm>
            <a:off x="1670050" y="421588"/>
            <a:ext cx="2050943" cy="356821"/>
          </a:xfrm>
          <a:prstGeom prst="rect">
            <a:avLst/>
          </a:prstGeom>
        </p:spPr>
        <p:txBody>
          <a:bodyPr lIns="0" tIns="0" rIns="0" bIns="0" rtlCol="0" anchor="t">
            <a:spAutoFit/>
          </a:bodyPr>
          <a:lstStyle/>
          <a:p>
            <a:pPr>
              <a:lnSpc>
                <a:spcPts val="2907"/>
              </a:lnSpc>
            </a:pPr>
            <a:r>
              <a:rPr lang="en-US" sz="2076">
                <a:solidFill>
                  <a:srgbClr val="000000"/>
                </a:solidFill>
                <a:latin typeface="Lato"/>
              </a:rPr>
              <a:t>KELOMPOK B12</a:t>
            </a:r>
          </a:p>
        </p:txBody>
      </p:sp>
      <p:pic>
        <p:nvPicPr>
          <p:cNvPr id="5" name="Picture 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6630706">
            <a:off x="5416546" y="4302420"/>
            <a:ext cx="4114800" cy="3987615"/>
          </a:xfrm>
          <a:prstGeom prst="rect">
            <a:avLst/>
          </a:prstGeom>
        </p:spPr>
      </p:pic>
      <p:pic>
        <p:nvPicPr>
          <p:cNvPr id="6" name="Picture 6"/>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5020786">
            <a:off x="8146854" y="5000108"/>
            <a:ext cx="4114800" cy="3987615"/>
          </a:xfrm>
          <a:prstGeom prst="rect">
            <a:avLst/>
          </a:prstGeom>
        </p:spPr>
      </p:pic>
      <p:pic>
        <p:nvPicPr>
          <p:cNvPr id="7" name="Picture 7"/>
          <p:cNvPicPr>
            <a:picLocks noChangeAspect="1"/>
          </p:cNvPicPr>
          <p:nvPr/>
        </p:nvPicPr>
        <p:blipFill>
          <a:blip r:embed="rId6"/>
          <a:srcRect l="2888" r="2888"/>
          <a:stretch>
            <a:fillRect/>
          </a:stretch>
        </p:blipFill>
        <p:spPr>
          <a:xfrm rot="-5514009">
            <a:off x="7472266" y="4681500"/>
            <a:ext cx="3201495" cy="4591631"/>
          </a:xfrm>
          <a:prstGeom prst="rect">
            <a:avLst/>
          </a:prstGeom>
        </p:spPr>
      </p:pic>
      <p:grpSp>
        <p:nvGrpSpPr>
          <p:cNvPr id="8" name="Group 8"/>
          <p:cNvGrpSpPr/>
          <p:nvPr/>
        </p:nvGrpSpPr>
        <p:grpSpPr>
          <a:xfrm>
            <a:off x="12862283" y="5614953"/>
            <a:ext cx="2789767" cy="2769640"/>
            <a:chOff x="0" y="0"/>
            <a:chExt cx="3719689" cy="3692853"/>
          </a:xfrm>
        </p:grpSpPr>
        <p:pic>
          <p:nvPicPr>
            <p:cNvPr id="9" name="Picture 9"/>
            <p:cNvPicPr>
              <a:picLocks noChangeAspect="1"/>
            </p:cNvPicPr>
            <p:nvPr/>
          </p:nvPicPr>
          <p:blipFill>
            <a:blip r:embed="rId7"/>
            <a:srcRect/>
            <a:stretch>
              <a:fillRect/>
            </a:stretch>
          </p:blipFill>
          <p:spPr>
            <a:xfrm rot="-228722">
              <a:off x="105933" y="287159"/>
              <a:ext cx="3346255" cy="3298108"/>
            </a:xfrm>
            <a:prstGeom prst="rect">
              <a:avLst/>
            </a:prstGeom>
          </p:spPr>
        </p:pic>
        <p:pic>
          <p:nvPicPr>
            <p:cNvPr id="10" name="Picture 10"/>
            <p:cNvPicPr>
              <a:picLocks noChangeAspect="1"/>
            </p:cNvPicPr>
            <p:nvPr/>
          </p:nvPicPr>
          <p:blipFill>
            <a:blip r:embed="rId8"/>
            <a:srcRect/>
            <a:stretch>
              <a:fillRect/>
            </a:stretch>
          </p:blipFill>
          <p:spPr>
            <a:xfrm rot="2107769">
              <a:off x="2201212" y="387356"/>
              <a:ext cx="1508477" cy="512254"/>
            </a:xfrm>
            <a:prstGeom prst="rect">
              <a:avLst/>
            </a:prstGeom>
          </p:spPr>
        </p:pic>
        <p:sp>
          <p:nvSpPr>
            <p:cNvPr id="11" name="TextBox 11"/>
            <p:cNvSpPr txBox="1"/>
            <p:nvPr/>
          </p:nvSpPr>
          <p:spPr>
            <a:xfrm rot="-228722">
              <a:off x="699785" y="1561946"/>
              <a:ext cx="2200100" cy="760956"/>
            </a:xfrm>
            <a:prstGeom prst="rect">
              <a:avLst/>
            </a:prstGeom>
          </p:spPr>
          <p:txBody>
            <a:bodyPr lIns="0" tIns="0" rIns="0" bIns="0" rtlCol="0" anchor="t">
              <a:spAutoFit/>
            </a:bodyPr>
            <a:lstStyle/>
            <a:p>
              <a:pPr algn="ctr">
                <a:lnSpc>
                  <a:spcPts val="1516"/>
                </a:lnSpc>
              </a:pPr>
              <a:r>
                <a:rPr lang="en-US" sz="1444">
                  <a:solidFill>
                    <a:srgbClr val="000000"/>
                  </a:solidFill>
                  <a:latin typeface="Courier Prime"/>
                </a:rPr>
                <a:t>tidak akan efektif buat jangka panjang</a:t>
              </a:r>
            </a:p>
          </p:txBody>
        </p:sp>
      </p:grpSp>
      <p:grpSp>
        <p:nvGrpSpPr>
          <p:cNvPr id="12" name="Group 12"/>
          <p:cNvGrpSpPr/>
          <p:nvPr/>
        </p:nvGrpSpPr>
        <p:grpSpPr>
          <a:xfrm rot="-312982">
            <a:off x="2754923" y="5805519"/>
            <a:ext cx="2596258" cy="2735431"/>
            <a:chOff x="0" y="0"/>
            <a:chExt cx="3461678" cy="3647241"/>
          </a:xfrm>
        </p:grpSpPr>
        <p:pic>
          <p:nvPicPr>
            <p:cNvPr id="13" name="Picture 13"/>
            <p:cNvPicPr>
              <a:picLocks noChangeAspect="1"/>
            </p:cNvPicPr>
            <p:nvPr/>
          </p:nvPicPr>
          <p:blipFill>
            <a:blip r:embed="rId7"/>
            <a:srcRect/>
            <a:stretch>
              <a:fillRect/>
            </a:stretch>
          </p:blipFill>
          <p:spPr>
            <a:xfrm rot="455434">
              <a:off x="187418" y="414268"/>
              <a:ext cx="3086842" cy="3042427"/>
            </a:xfrm>
            <a:prstGeom prst="rect">
              <a:avLst/>
            </a:prstGeom>
          </p:spPr>
        </p:pic>
        <p:pic>
          <p:nvPicPr>
            <p:cNvPr id="14" name="Picture 14"/>
            <p:cNvPicPr>
              <a:picLocks noChangeAspect="1"/>
            </p:cNvPicPr>
            <p:nvPr/>
          </p:nvPicPr>
          <p:blipFill>
            <a:blip r:embed="rId8"/>
            <a:srcRect/>
            <a:stretch>
              <a:fillRect/>
            </a:stretch>
          </p:blipFill>
          <p:spPr>
            <a:xfrm rot="-4787602">
              <a:off x="2334878" y="490353"/>
              <a:ext cx="1391535" cy="472542"/>
            </a:xfrm>
            <a:prstGeom prst="rect">
              <a:avLst/>
            </a:prstGeom>
          </p:spPr>
        </p:pic>
        <p:sp>
          <p:nvSpPr>
            <p:cNvPr id="15" name="TextBox 15"/>
            <p:cNvSpPr txBox="1"/>
            <p:nvPr/>
          </p:nvSpPr>
          <p:spPr>
            <a:xfrm rot="455434">
              <a:off x="733202" y="1716963"/>
              <a:ext cx="2029541" cy="466066"/>
            </a:xfrm>
            <a:prstGeom prst="rect">
              <a:avLst/>
            </a:prstGeom>
          </p:spPr>
          <p:txBody>
            <a:bodyPr lIns="0" tIns="0" rIns="0" bIns="0" rtlCol="0" anchor="t">
              <a:spAutoFit/>
            </a:bodyPr>
            <a:lstStyle/>
            <a:p>
              <a:pPr algn="ctr">
                <a:lnSpc>
                  <a:spcPts val="1399"/>
                </a:lnSpc>
              </a:pPr>
              <a:r>
                <a:rPr lang="en-US" sz="1332">
                  <a:solidFill>
                    <a:srgbClr val="000000"/>
                  </a:solidFill>
                  <a:latin typeface="Courier Prime"/>
                </a:rPr>
                <a:t>membutuhkan waktu yang lama</a:t>
              </a:r>
            </a:p>
          </p:txBody>
        </p:sp>
      </p:grpSp>
      <p:grpSp>
        <p:nvGrpSpPr>
          <p:cNvPr id="16" name="Group 16"/>
          <p:cNvGrpSpPr/>
          <p:nvPr/>
        </p:nvGrpSpPr>
        <p:grpSpPr>
          <a:xfrm rot="-106697">
            <a:off x="7969645" y="1325276"/>
            <a:ext cx="2473371" cy="2554146"/>
            <a:chOff x="0" y="0"/>
            <a:chExt cx="3297827" cy="3405527"/>
          </a:xfrm>
        </p:grpSpPr>
        <p:pic>
          <p:nvPicPr>
            <p:cNvPr id="17" name="Picture 17"/>
            <p:cNvPicPr>
              <a:picLocks noChangeAspect="1"/>
            </p:cNvPicPr>
            <p:nvPr/>
          </p:nvPicPr>
          <p:blipFill>
            <a:blip r:embed="rId7"/>
            <a:srcRect/>
            <a:stretch>
              <a:fillRect/>
            </a:stretch>
          </p:blipFill>
          <p:spPr>
            <a:xfrm>
              <a:off x="0" y="155151"/>
              <a:ext cx="3297827" cy="3250377"/>
            </a:xfrm>
            <a:prstGeom prst="rect">
              <a:avLst/>
            </a:prstGeom>
          </p:spPr>
        </p:pic>
        <p:pic>
          <p:nvPicPr>
            <p:cNvPr id="18" name="Picture 18"/>
            <p:cNvPicPr>
              <a:picLocks noChangeAspect="1"/>
            </p:cNvPicPr>
            <p:nvPr/>
          </p:nvPicPr>
          <p:blipFill>
            <a:blip r:embed="rId9"/>
            <a:srcRect/>
            <a:stretch>
              <a:fillRect/>
            </a:stretch>
          </p:blipFill>
          <p:spPr>
            <a:xfrm>
              <a:off x="924483" y="0"/>
              <a:ext cx="1486646" cy="504840"/>
            </a:xfrm>
            <a:prstGeom prst="rect">
              <a:avLst/>
            </a:prstGeom>
          </p:spPr>
        </p:pic>
        <p:sp>
          <p:nvSpPr>
            <p:cNvPr id="19" name="TextBox 19"/>
            <p:cNvSpPr txBox="1"/>
            <p:nvPr/>
          </p:nvSpPr>
          <p:spPr>
            <a:xfrm>
              <a:off x="584872" y="1301972"/>
              <a:ext cx="2168260" cy="981338"/>
            </a:xfrm>
            <a:prstGeom prst="rect">
              <a:avLst/>
            </a:prstGeom>
          </p:spPr>
          <p:txBody>
            <a:bodyPr lIns="0" tIns="0" rIns="0" bIns="0" rtlCol="0" anchor="t">
              <a:spAutoFit/>
            </a:bodyPr>
            <a:lstStyle/>
            <a:p>
              <a:pPr algn="ctr">
                <a:lnSpc>
                  <a:spcPts val="1494"/>
                </a:lnSpc>
              </a:pPr>
              <a:r>
                <a:rPr lang="en-US" sz="1423">
                  <a:solidFill>
                    <a:srgbClr val="000000"/>
                  </a:solidFill>
                  <a:latin typeface="Courier Prime"/>
                </a:rPr>
                <a:t>membeli produk yang sudah jadi lebih cepat dan murah </a:t>
              </a:r>
            </a:p>
          </p:txBody>
        </p:sp>
      </p:grpSp>
      <p:sp>
        <p:nvSpPr>
          <p:cNvPr id="20" name="AutoShape 20"/>
          <p:cNvSpPr/>
          <p:nvPr/>
        </p:nvSpPr>
        <p:spPr>
          <a:xfrm>
            <a:off x="7853991" y="6477786"/>
            <a:ext cx="2758660" cy="628739"/>
          </a:xfrm>
          <a:prstGeom prst="rect">
            <a:avLst/>
          </a:prstGeom>
          <a:solidFill>
            <a:srgbClr val="000000"/>
          </a:solidFill>
        </p:spPr>
      </p:sp>
      <p:pic>
        <p:nvPicPr>
          <p:cNvPr id="21" name="Picture 21"/>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rot="-5474702">
            <a:off x="8924608" y="4467935"/>
            <a:ext cx="739225" cy="231821"/>
          </a:xfrm>
          <a:prstGeom prst="rect">
            <a:avLst/>
          </a:prstGeom>
        </p:spPr>
      </p:pic>
      <p:pic>
        <p:nvPicPr>
          <p:cNvPr id="22" name="Picture 22"/>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rot="132763">
            <a:off x="11886487" y="6531808"/>
            <a:ext cx="739225" cy="231821"/>
          </a:xfrm>
          <a:prstGeom prst="rect">
            <a:avLst/>
          </a:prstGeom>
        </p:spPr>
      </p:pic>
      <p:pic>
        <p:nvPicPr>
          <p:cNvPr id="23" name="Picture 23"/>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rot="10306346">
            <a:off x="6264657" y="6878006"/>
            <a:ext cx="739225" cy="231821"/>
          </a:xfrm>
          <a:prstGeom prst="rect">
            <a:avLst/>
          </a:prstGeom>
        </p:spPr>
      </p:pic>
      <p:sp>
        <p:nvSpPr>
          <p:cNvPr id="24" name="TextBox 24"/>
          <p:cNvSpPr txBox="1"/>
          <p:nvPr/>
        </p:nvSpPr>
        <p:spPr>
          <a:xfrm>
            <a:off x="7984592" y="6546250"/>
            <a:ext cx="2497457" cy="491811"/>
          </a:xfrm>
          <a:prstGeom prst="rect">
            <a:avLst/>
          </a:prstGeom>
        </p:spPr>
        <p:txBody>
          <a:bodyPr lIns="0" tIns="0" rIns="0" bIns="0" rtlCol="0" anchor="t">
            <a:spAutoFit/>
          </a:bodyPr>
          <a:lstStyle/>
          <a:p>
            <a:pPr algn="ctr">
              <a:lnSpc>
                <a:spcPts val="3553"/>
              </a:lnSpc>
            </a:pPr>
            <a:r>
              <a:rPr lang="en-US" sz="3230" spc="-32">
                <a:solidFill>
                  <a:srgbClr val="FFFFFF"/>
                </a:solidFill>
                <a:latin typeface="Hatton Bold"/>
              </a:rPr>
              <a:t>Say</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601939" y="208772"/>
            <a:ext cx="853523" cy="853523"/>
          </a:xfrm>
          <a:prstGeom prst="rect">
            <a:avLst/>
          </a:prstGeom>
        </p:spPr>
      </p:pic>
      <p:sp>
        <p:nvSpPr>
          <p:cNvPr id="3" name="TextBox 3"/>
          <p:cNvSpPr txBox="1"/>
          <p:nvPr/>
        </p:nvSpPr>
        <p:spPr>
          <a:xfrm>
            <a:off x="14482992" y="433311"/>
            <a:ext cx="2776308" cy="356821"/>
          </a:xfrm>
          <a:prstGeom prst="rect">
            <a:avLst/>
          </a:prstGeom>
        </p:spPr>
        <p:txBody>
          <a:bodyPr lIns="0" tIns="0" rIns="0" bIns="0" rtlCol="0" anchor="t">
            <a:spAutoFit/>
          </a:bodyPr>
          <a:lstStyle/>
          <a:p>
            <a:pPr algn="r">
              <a:lnSpc>
                <a:spcPts val="2907"/>
              </a:lnSpc>
            </a:pPr>
            <a:r>
              <a:rPr lang="en-US" sz="2076">
                <a:solidFill>
                  <a:srgbClr val="333333"/>
                </a:solidFill>
                <a:latin typeface="Lato"/>
              </a:rPr>
              <a:t>FEBRUARY 2022</a:t>
            </a:r>
          </a:p>
        </p:txBody>
      </p:sp>
      <p:sp>
        <p:nvSpPr>
          <p:cNvPr id="4" name="TextBox 4"/>
          <p:cNvSpPr txBox="1"/>
          <p:nvPr/>
        </p:nvSpPr>
        <p:spPr>
          <a:xfrm>
            <a:off x="1670050" y="421588"/>
            <a:ext cx="2050943" cy="356821"/>
          </a:xfrm>
          <a:prstGeom prst="rect">
            <a:avLst/>
          </a:prstGeom>
        </p:spPr>
        <p:txBody>
          <a:bodyPr lIns="0" tIns="0" rIns="0" bIns="0" rtlCol="0" anchor="t">
            <a:spAutoFit/>
          </a:bodyPr>
          <a:lstStyle/>
          <a:p>
            <a:pPr>
              <a:lnSpc>
                <a:spcPts val="2907"/>
              </a:lnSpc>
            </a:pPr>
            <a:r>
              <a:rPr lang="en-US" sz="2076">
                <a:solidFill>
                  <a:srgbClr val="000000"/>
                </a:solidFill>
                <a:latin typeface="Lato"/>
              </a:rPr>
              <a:t>KELOMPOK B12</a:t>
            </a:r>
          </a:p>
        </p:txBody>
      </p:sp>
      <p:pic>
        <p:nvPicPr>
          <p:cNvPr id="5" name="Picture 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6630706">
            <a:off x="5416546" y="4302420"/>
            <a:ext cx="4114800" cy="3987615"/>
          </a:xfrm>
          <a:prstGeom prst="rect">
            <a:avLst/>
          </a:prstGeom>
        </p:spPr>
      </p:pic>
      <p:pic>
        <p:nvPicPr>
          <p:cNvPr id="6" name="Picture 6"/>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5020786">
            <a:off x="8146854" y="5000108"/>
            <a:ext cx="4114800" cy="3987615"/>
          </a:xfrm>
          <a:prstGeom prst="rect">
            <a:avLst/>
          </a:prstGeom>
        </p:spPr>
      </p:pic>
      <p:pic>
        <p:nvPicPr>
          <p:cNvPr id="7" name="Picture 7"/>
          <p:cNvPicPr>
            <a:picLocks noChangeAspect="1"/>
          </p:cNvPicPr>
          <p:nvPr/>
        </p:nvPicPr>
        <p:blipFill>
          <a:blip r:embed="rId6"/>
          <a:srcRect l="2888" r="2888"/>
          <a:stretch>
            <a:fillRect/>
          </a:stretch>
        </p:blipFill>
        <p:spPr>
          <a:xfrm rot="-5514009">
            <a:off x="7472266" y="4681500"/>
            <a:ext cx="3201495" cy="4591631"/>
          </a:xfrm>
          <a:prstGeom prst="rect">
            <a:avLst/>
          </a:prstGeom>
        </p:spPr>
      </p:pic>
      <p:grpSp>
        <p:nvGrpSpPr>
          <p:cNvPr id="8" name="Group 8"/>
          <p:cNvGrpSpPr/>
          <p:nvPr/>
        </p:nvGrpSpPr>
        <p:grpSpPr>
          <a:xfrm>
            <a:off x="12862283" y="5614953"/>
            <a:ext cx="2789767" cy="2769640"/>
            <a:chOff x="0" y="0"/>
            <a:chExt cx="3719689" cy="3692853"/>
          </a:xfrm>
        </p:grpSpPr>
        <p:pic>
          <p:nvPicPr>
            <p:cNvPr id="9" name="Picture 9"/>
            <p:cNvPicPr>
              <a:picLocks noChangeAspect="1"/>
            </p:cNvPicPr>
            <p:nvPr/>
          </p:nvPicPr>
          <p:blipFill>
            <a:blip r:embed="rId7"/>
            <a:srcRect/>
            <a:stretch>
              <a:fillRect/>
            </a:stretch>
          </p:blipFill>
          <p:spPr>
            <a:xfrm rot="-228722">
              <a:off x="105933" y="287159"/>
              <a:ext cx="3346255" cy="3298108"/>
            </a:xfrm>
            <a:prstGeom prst="rect">
              <a:avLst/>
            </a:prstGeom>
          </p:spPr>
        </p:pic>
        <p:pic>
          <p:nvPicPr>
            <p:cNvPr id="10" name="Picture 10"/>
            <p:cNvPicPr>
              <a:picLocks noChangeAspect="1"/>
            </p:cNvPicPr>
            <p:nvPr/>
          </p:nvPicPr>
          <p:blipFill>
            <a:blip r:embed="rId8"/>
            <a:srcRect/>
            <a:stretch>
              <a:fillRect/>
            </a:stretch>
          </p:blipFill>
          <p:spPr>
            <a:xfrm rot="2107769">
              <a:off x="2201212" y="387356"/>
              <a:ext cx="1508477" cy="512254"/>
            </a:xfrm>
            <a:prstGeom prst="rect">
              <a:avLst/>
            </a:prstGeom>
          </p:spPr>
        </p:pic>
        <p:sp>
          <p:nvSpPr>
            <p:cNvPr id="11" name="TextBox 11"/>
            <p:cNvSpPr txBox="1"/>
            <p:nvPr/>
          </p:nvSpPr>
          <p:spPr>
            <a:xfrm rot="-228722">
              <a:off x="699785" y="1072752"/>
              <a:ext cx="2200100" cy="1739344"/>
            </a:xfrm>
            <a:prstGeom prst="rect">
              <a:avLst/>
            </a:prstGeom>
          </p:spPr>
          <p:txBody>
            <a:bodyPr lIns="0" tIns="0" rIns="0" bIns="0" rtlCol="0" anchor="t">
              <a:spAutoFit/>
            </a:bodyPr>
            <a:lstStyle/>
            <a:p>
              <a:pPr algn="ctr">
                <a:lnSpc>
                  <a:spcPts val="1516"/>
                </a:lnSpc>
              </a:pPr>
              <a:r>
                <a:rPr lang="en-US" sz="1444">
                  <a:solidFill>
                    <a:srgbClr val="000000"/>
                  </a:solidFill>
                  <a:latin typeface="Courier Prime"/>
                </a:rPr>
                <a:t>Mencari informasi mengenai tingkat kualitas dan pelayanan jasa konveksi</a:t>
              </a:r>
            </a:p>
          </p:txBody>
        </p:sp>
      </p:grpSp>
      <p:grpSp>
        <p:nvGrpSpPr>
          <p:cNvPr id="12" name="Group 12"/>
          <p:cNvGrpSpPr/>
          <p:nvPr/>
        </p:nvGrpSpPr>
        <p:grpSpPr>
          <a:xfrm rot="-312982">
            <a:off x="2754923" y="5805519"/>
            <a:ext cx="2596258" cy="2735431"/>
            <a:chOff x="0" y="0"/>
            <a:chExt cx="3461678" cy="3647241"/>
          </a:xfrm>
        </p:grpSpPr>
        <p:pic>
          <p:nvPicPr>
            <p:cNvPr id="13" name="Picture 13"/>
            <p:cNvPicPr>
              <a:picLocks noChangeAspect="1"/>
            </p:cNvPicPr>
            <p:nvPr/>
          </p:nvPicPr>
          <p:blipFill>
            <a:blip r:embed="rId7"/>
            <a:srcRect/>
            <a:stretch>
              <a:fillRect/>
            </a:stretch>
          </p:blipFill>
          <p:spPr>
            <a:xfrm rot="455434">
              <a:off x="187418" y="414268"/>
              <a:ext cx="3086842" cy="3042427"/>
            </a:xfrm>
            <a:prstGeom prst="rect">
              <a:avLst/>
            </a:prstGeom>
          </p:spPr>
        </p:pic>
        <p:pic>
          <p:nvPicPr>
            <p:cNvPr id="14" name="Picture 14"/>
            <p:cNvPicPr>
              <a:picLocks noChangeAspect="1"/>
            </p:cNvPicPr>
            <p:nvPr/>
          </p:nvPicPr>
          <p:blipFill>
            <a:blip r:embed="rId8"/>
            <a:srcRect/>
            <a:stretch>
              <a:fillRect/>
            </a:stretch>
          </p:blipFill>
          <p:spPr>
            <a:xfrm rot="-4787602">
              <a:off x="2334878" y="490353"/>
              <a:ext cx="1391535" cy="472542"/>
            </a:xfrm>
            <a:prstGeom prst="rect">
              <a:avLst/>
            </a:prstGeom>
          </p:spPr>
        </p:pic>
        <p:sp>
          <p:nvSpPr>
            <p:cNvPr id="15" name="TextBox 15"/>
            <p:cNvSpPr txBox="1"/>
            <p:nvPr/>
          </p:nvSpPr>
          <p:spPr>
            <a:xfrm rot="455434">
              <a:off x="733202" y="1604146"/>
              <a:ext cx="2029541" cy="691701"/>
            </a:xfrm>
            <a:prstGeom prst="rect">
              <a:avLst/>
            </a:prstGeom>
          </p:spPr>
          <p:txBody>
            <a:bodyPr lIns="0" tIns="0" rIns="0" bIns="0" rtlCol="0" anchor="t">
              <a:spAutoFit/>
            </a:bodyPr>
            <a:lstStyle/>
            <a:p>
              <a:pPr algn="ctr">
                <a:lnSpc>
                  <a:spcPts val="1399"/>
                </a:lnSpc>
              </a:pPr>
              <a:r>
                <a:rPr lang="en-US" sz="1332">
                  <a:solidFill>
                    <a:srgbClr val="000000"/>
                  </a:solidFill>
                  <a:latin typeface="Courier Prime"/>
                </a:rPr>
                <a:t>Menerima pesanan melalui WhatsApp</a:t>
              </a:r>
            </a:p>
          </p:txBody>
        </p:sp>
      </p:grpSp>
      <p:grpSp>
        <p:nvGrpSpPr>
          <p:cNvPr id="16" name="Group 16"/>
          <p:cNvGrpSpPr/>
          <p:nvPr/>
        </p:nvGrpSpPr>
        <p:grpSpPr>
          <a:xfrm rot="-106697">
            <a:off x="7969645" y="1325276"/>
            <a:ext cx="2473371" cy="2554146"/>
            <a:chOff x="0" y="0"/>
            <a:chExt cx="3297827" cy="3405527"/>
          </a:xfrm>
        </p:grpSpPr>
        <p:pic>
          <p:nvPicPr>
            <p:cNvPr id="17" name="Picture 17"/>
            <p:cNvPicPr>
              <a:picLocks noChangeAspect="1"/>
            </p:cNvPicPr>
            <p:nvPr/>
          </p:nvPicPr>
          <p:blipFill>
            <a:blip r:embed="rId7"/>
            <a:srcRect/>
            <a:stretch>
              <a:fillRect/>
            </a:stretch>
          </p:blipFill>
          <p:spPr>
            <a:xfrm>
              <a:off x="0" y="155151"/>
              <a:ext cx="3297827" cy="3250377"/>
            </a:xfrm>
            <a:prstGeom prst="rect">
              <a:avLst/>
            </a:prstGeom>
          </p:spPr>
        </p:pic>
        <p:pic>
          <p:nvPicPr>
            <p:cNvPr id="18" name="Picture 18"/>
            <p:cNvPicPr>
              <a:picLocks noChangeAspect="1"/>
            </p:cNvPicPr>
            <p:nvPr/>
          </p:nvPicPr>
          <p:blipFill>
            <a:blip r:embed="rId9"/>
            <a:srcRect/>
            <a:stretch>
              <a:fillRect/>
            </a:stretch>
          </p:blipFill>
          <p:spPr>
            <a:xfrm>
              <a:off x="924483" y="0"/>
              <a:ext cx="1486646" cy="504840"/>
            </a:xfrm>
            <a:prstGeom prst="rect">
              <a:avLst/>
            </a:prstGeom>
          </p:spPr>
        </p:pic>
        <p:sp>
          <p:nvSpPr>
            <p:cNvPr id="19" name="TextBox 19"/>
            <p:cNvSpPr txBox="1"/>
            <p:nvPr/>
          </p:nvSpPr>
          <p:spPr>
            <a:xfrm>
              <a:off x="584872" y="1422501"/>
              <a:ext cx="2168260" cy="740280"/>
            </a:xfrm>
            <a:prstGeom prst="rect">
              <a:avLst/>
            </a:prstGeom>
          </p:spPr>
          <p:txBody>
            <a:bodyPr lIns="0" tIns="0" rIns="0" bIns="0" rtlCol="0" anchor="t">
              <a:spAutoFit/>
            </a:bodyPr>
            <a:lstStyle/>
            <a:p>
              <a:pPr algn="ctr">
                <a:lnSpc>
                  <a:spcPts val="1494"/>
                </a:lnSpc>
              </a:pPr>
              <a:r>
                <a:rPr lang="en-US" sz="1423">
                  <a:solidFill>
                    <a:srgbClr val="000000"/>
                  </a:solidFill>
                  <a:latin typeface="Courier Prime"/>
                </a:rPr>
                <a:t>Mencatat di buku secara manual</a:t>
              </a:r>
            </a:p>
          </p:txBody>
        </p:sp>
      </p:grpSp>
      <p:sp>
        <p:nvSpPr>
          <p:cNvPr id="20" name="AutoShape 20"/>
          <p:cNvSpPr/>
          <p:nvPr/>
        </p:nvSpPr>
        <p:spPr>
          <a:xfrm>
            <a:off x="7853991" y="6477786"/>
            <a:ext cx="2758660" cy="628739"/>
          </a:xfrm>
          <a:prstGeom prst="rect">
            <a:avLst/>
          </a:prstGeom>
          <a:solidFill>
            <a:srgbClr val="000000"/>
          </a:solidFill>
        </p:spPr>
      </p:sp>
      <p:pic>
        <p:nvPicPr>
          <p:cNvPr id="21" name="Picture 21"/>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rot="-5474702">
            <a:off x="8924608" y="4467935"/>
            <a:ext cx="739225" cy="231821"/>
          </a:xfrm>
          <a:prstGeom prst="rect">
            <a:avLst/>
          </a:prstGeom>
        </p:spPr>
      </p:pic>
      <p:pic>
        <p:nvPicPr>
          <p:cNvPr id="22" name="Picture 22"/>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rot="132763">
            <a:off x="11886487" y="6531808"/>
            <a:ext cx="739225" cy="231821"/>
          </a:xfrm>
          <a:prstGeom prst="rect">
            <a:avLst/>
          </a:prstGeom>
        </p:spPr>
      </p:pic>
      <p:pic>
        <p:nvPicPr>
          <p:cNvPr id="23" name="Picture 23"/>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rot="10306346">
            <a:off x="6264657" y="6878006"/>
            <a:ext cx="739225" cy="231821"/>
          </a:xfrm>
          <a:prstGeom prst="rect">
            <a:avLst/>
          </a:prstGeom>
        </p:spPr>
      </p:pic>
      <p:sp>
        <p:nvSpPr>
          <p:cNvPr id="24" name="TextBox 24"/>
          <p:cNvSpPr txBox="1"/>
          <p:nvPr/>
        </p:nvSpPr>
        <p:spPr>
          <a:xfrm>
            <a:off x="7984592" y="6546250"/>
            <a:ext cx="2497457" cy="491811"/>
          </a:xfrm>
          <a:prstGeom prst="rect">
            <a:avLst/>
          </a:prstGeom>
        </p:spPr>
        <p:txBody>
          <a:bodyPr lIns="0" tIns="0" rIns="0" bIns="0" rtlCol="0" anchor="t">
            <a:spAutoFit/>
          </a:bodyPr>
          <a:lstStyle/>
          <a:p>
            <a:pPr algn="ctr">
              <a:lnSpc>
                <a:spcPts val="3553"/>
              </a:lnSpc>
            </a:pPr>
            <a:r>
              <a:rPr lang="en-US" sz="3230" spc="-32">
                <a:solidFill>
                  <a:srgbClr val="FFFFFF"/>
                </a:solidFill>
                <a:latin typeface="Hatton Bold"/>
              </a:rPr>
              <a:t>Do</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601939" y="208772"/>
            <a:ext cx="853523" cy="853523"/>
          </a:xfrm>
          <a:prstGeom prst="rect">
            <a:avLst/>
          </a:prstGeom>
        </p:spPr>
      </p:pic>
      <p:sp>
        <p:nvSpPr>
          <p:cNvPr id="3" name="TextBox 3"/>
          <p:cNvSpPr txBox="1"/>
          <p:nvPr/>
        </p:nvSpPr>
        <p:spPr>
          <a:xfrm>
            <a:off x="14482992" y="433311"/>
            <a:ext cx="2776308" cy="356821"/>
          </a:xfrm>
          <a:prstGeom prst="rect">
            <a:avLst/>
          </a:prstGeom>
        </p:spPr>
        <p:txBody>
          <a:bodyPr lIns="0" tIns="0" rIns="0" bIns="0" rtlCol="0" anchor="t">
            <a:spAutoFit/>
          </a:bodyPr>
          <a:lstStyle/>
          <a:p>
            <a:pPr algn="r">
              <a:lnSpc>
                <a:spcPts val="2907"/>
              </a:lnSpc>
            </a:pPr>
            <a:r>
              <a:rPr lang="en-US" sz="2076">
                <a:solidFill>
                  <a:srgbClr val="333333"/>
                </a:solidFill>
                <a:latin typeface="Lato"/>
              </a:rPr>
              <a:t>FEBRUARY 2022</a:t>
            </a:r>
          </a:p>
        </p:txBody>
      </p:sp>
      <p:sp>
        <p:nvSpPr>
          <p:cNvPr id="4" name="TextBox 4"/>
          <p:cNvSpPr txBox="1"/>
          <p:nvPr/>
        </p:nvSpPr>
        <p:spPr>
          <a:xfrm>
            <a:off x="1670050" y="421588"/>
            <a:ext cx="2050943" cy="356821"/>
          </a:xfrm>
          <a:prstGeom prst="rect">
            <a:avLst/>
          </a:prstGeom>
        </p:spPr>
        <p:txBody>
          <a:bodyPr lIns="0" tIns="0" rIns="0" bIns="0" rtlCol="0" anchor="t">
            <a:spAutoFit/>
          </a:bodyPr>
          <a:lstStyle/>
          <a:p>
            <a:pPr>
              <a:lnSpc>
                <a:spcPts val="2907"/>
              </a:lnSpc>
            </a:pPr>
            <a:r>
              <a:rPr lang="en-US" sz="2076">
                <a:solidFill>
                  <a:srgbClr val="000000"/>
                </a:solidFill>
                <a:latin typeface="Lato"/>
              </a:rPr>
              <a:t>KELOMPOK B12</a:t>
            </a:r>
          </a:p>
        </p:txBody>
      </p:sp>
      <p:pic>
        <p:nvPicPr>
          <p:cNvPr id="5" name="Picture 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6630706">
            <a:off x="5416546" y="4302420"/>
            <a:ext cx="4114800" cy="3987615"/>
          </a:xfrm>
          <a:prstGeom prst="rect">
            <a:avLst/>
          </a:prstGeom>
        </p:spPr>
      </p:pic>
      <p:pic>
        <p:nvPicPr>
          <p:cNvPr id="6" name="Picture 6"/>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5020786">
            <a:off x="8146854" y="5000108"/>
            <a:ext cx="4114800" cy="3987615"/>
          </a:xfrm>
          <a:prstGeom prst="rect">
            <a:avLst/>
          </a:prstGeom>
        </p:spPr>
      </p:pic>
      <p:pic>
        <p:nvPicPr>
          <p:cNvPr id="7" name="Picture 7"/>
          <p:cNvPicPr>
            <a:picLocks noChangeAspect="1"/>
          </p:cNvPicPr>
          <p:nvPr/>
        </p:nvPicPr>
        <p:blipFill>
          <a:blip r:embed="rId6"/>
          <a:srcRect l="2888" r="2888"/>
          <a:stretch>
            <a:fillRect/>
          </a:stretch>
        </p:blipFill>
        <p:spPr>
          <a:xfrm rot="-5514009">
            <a:off x="7472266" y="4681500"/>
            <a:ext cx="3201495" cy="4591631"/>
          </a:xfrm>
          <a:prstGeom prst="rect">
            <a:avLst/>
          </a:prstGeom>
        </p:spPr>
      </p:pic>
      <p:grpSp>
        <p:nvGrpSpPr>
          <p:cNvPr id="8" name="Group 8"/>
          <p:cNvGrpSpPr/>
          <p:nvPr/>
        </p:nvGrpSpPr>
        <p:grpSpPr>
          <a:xfrm>
            <a:off x="12862283" y="5614953"/>
            <a:ext cx="2789767" cy="2769640"/>
            <a:chOff x="0" y="0"/>
            <a:chExt cx="3719689" cy="3692853"/>
          </a:xfrm>
        </p:grpSpPr>
        <p:pic>
          <p:nvPicPr>
            <p:cNvPr id="9" name="Picture 9"/>
            <p:cNvPicPr>
              <a:picLocks noChangeAspect="1"/>
            </p:cNvPicPr>
            <p:nvPr/>
          </p:nvPicPr>
          <p:blipFill>
            <a:blip r:embed="rId7"/>
            <a:srcRect/>
            <a:stretch>
              <a:fillRect/>
            </a:stretch>
          </p:blipFill>
          <p:spPr>
            <a:xfrm rot="-228722">
              <a:off x="105933" y="287159"/>
              <a:ext cx="3346255" cy="3298108"/>
            </a:xfrm>
            <a:prstGeom prst="rect">
              <a:avLst/>
            </a:prstGeom>
          </p:spPr>
        </p:pic>
        <p:pic>
          <p:nvPicPr>
            <p:cNvPr id="10" name="Picture 10"/>
            <p:cNvPicPr>
              <a:picLocks noChangeAspect="1"/>
            </p:cNvPicPr>
            <p:nvPr/>
          </p:nvPicPr>
          <p:blipFill>
            <a:blip r:embed="rId8"/>
            <a:srcRect/>
            <a:stretch>
              <a:fillRect/>
            </a:stretch>
          </p:blipFill>
          <p:spPr>
            <a:xfrm rot="2107769">
              <a:off x="2201212" y="387356"/>
              <a:ext cx="1508477" cy="512254"/>
            </a:xfrm>
            <a:prstGeom prst="rect">
              <a:avLst/>
            </a:prstGeom>
          </p:spPr>
        </p:pic>
        <p:sp>
          <p:nvSpPr>
            <p:cNvPr id="11" name="TextBox 11"/>
            <p:cNvSpPr txBox="1"/>
            <p:nvPr/>
          </p:nvSpPr>
          <p:spPr>
            <a:xfrm rot="-228722">
              <a:off x="699785" y="1439648"/>
              <a:ext cx="2200100" cy="1005553"/>
            </a:xfrm>
            <a:prstGeom prst="rect">
              <a:avLst/>
            </a:prstGeom>
          </p:spPr>
          <p:txBody>
            <a:bodyPr lIns="0" tIns="0" rIns="0" bIns="0" rtlCol="0" anchor="t">
              <a:spAutoFit/>
            </a:bodyPr>
            <a:lstStyle/>
            <a:p>
              <a:pPr algn="ctr">
                <a:lnSpc>
                  <a:spcPts val="1516"/>
                </a:lnSpc>
              </a:pPr>
              <a:r>
                <a:rPr lang="en-US" sz="1444">
                  <a:solidFill>
                    <a:srgbClr val="000000"/>
                  </a:solidFill>
                  <a:latin typeface="Courier Prime"/>
                </a:rPr>
                <a:t>Fitur penilaian produk dan layanan dari konveksi</a:t>
              </a:r>
            </a:p>
          </p:txBody>
        </p:sp>
      </p:grpSp>
      <p:grpSp>
        <p:nvGrpSpPr>
          <p:cNvPr id="12" name="Group 12"/>
          <p:cNvGrpSpPr/>
          <p:nvPr/>
        </p:nvGrpSpPr>
        <p:grpSpPr>
          <a:xfrm rot="-312982">
            <a:off x="2754923" y="5805519"/>
            <a:ext cx="2596258" cy="2735431"/>
            <a:chOff x="0" y="0"/>
            <a:chExt cx="3461678" cy="3647241"/>
          </a:xfrm>
        </p:grpSpPr>
        <p:pic>
          <p:nvPicPr>
            <p:cNvPr id="13" name="Picture 13"/>
            <p:cNvPicPr>
              <a:picLocks noChangeAspect="1"/>
            </p:cNvPicPr>
            <p:nvPr/>
          </p:nvPicPr>
          <p:blipFill>
            <a:blip r:embed="rId7"/>
            <a:srcRect/>
            <a:stretch>
              <a:fillRect/>
            </a:stretch>
          </p:blipFill>
          <p:spPr>
            <a:xfrm rot="455434">
              <a:off x="187418" y="414268"/>
              <a:ext cx="3086842" cy="3042427"/>
            </a:xfrm>
            <a:prstGeom prst="rect">
              <a:avLst/>
            </a:prstGeom>
          </p:spPr>
        </p:pic>
        <p:pic>
          <p:nvPicPr>
            <p:cNvPr id="14" name="Picture 14"/>
            <p:cNvPicPr>
              <a:picLocks noChangeAspect="1"/>
            </p:cNvPicPr>
            <p:nvPr/>
          </p:nvPicPr>
          <p:blipFill>
            <a:blip r:embed="rId8"/>
            <a:srcRect/>
            <a:stretch>
              <a:fillRect/>
            </a:stretch>
          </p:blipFill>
          <p:spPr>
            <a:xfrm rot="-4787602">
              <a:off x="2334878" y="490353"/>
              <a:ext cx="1391535" cy="472542"/>
            </a:xfrm>
            <a:prstGeom prst="rect">
              <a:avLst/>
            </a:prstGeom>
          </p:spPr>
        </p:pic>
        <p:sp>
          <p:nvSpPr>
            <p:cNvPr id="15" name="TextBox 15"/>
            <p:cNvSpPr txBox="1"/>
            <p:nvPr/>
          </p:nvSpPr>
          <p:spPr>
            <a:xfrm rot="455434">
              <a:off x="733202" y="1491328"/>
              <a:ext cx="2029541" cy="917336"/>
            </a:xfrm>
            <a:prstGeom prst="rect">
              <a:avLst/>
            </a:prstGeom>
          </p:spPr>
          <p:txBody>
            <a:bodyPr lIns="0" tIns="0" rIns="0" bIns="0" rtlCol="0" anchor="t">
              <a:spAutoFit/>
            </a:bodyPr>
            <a:lstStyle/>
            <a:p>
              <a:pPr algn="ctr">
                <a:lnSpc>
                  <a:spcPts val="1399"/>
                </a:lnSpc>
              </a:pPr>
              <a:r>
                <a:rPr lang="en-US" sz="1332">
                  <a:solidFill>
                    <a:srgbClr val="000000"/>
                  </a:solidFill>
                  <a:latin typeface="Courier Prime"/>
                </a:rPr>
                <a:t>Fitur pemantauan progres produk di konveksi </a:t>
              </a:r>
            </a:p>
          </p:txBody>
        </p:sp>
      </p:grpSp>
      <p:grpSp>
        <p:nvGrpSpPr>
          <p:cNvPr id="16" name="Group 16"/>
          <p:cNvGrpSpPr/>
          <p:nvPr/>
        </p:nvGrpSpPr>
        <p:grpSpPr>
          <a:xfrm rot="-106697">
            <a:off x="7969645" y="1325276"/>
            <a:ext cx="2473371" cy="2554146"/>
            <a:chOff x="0" y="0"/>
            <a:chExt cx="3297827" cy="3405527"/>
          </a:xfrm>
        </p:grpSpPr>
        <p:pic>
          <p:nvPicPr>
            <p:cNvPr id="17" name="Picture 17"/>
            <p:cNvPicPr>
              <a:picLocks noChangeAspect="1"/>
            </p:cNvPicPr>
            <p:nvPr/>
          </p:nvPicPr>
          <p:blipFill>
            <a:blip r:embed="rId7"/>
            <a:srcRect/>
            <a:stretch>
              <a:fillRect/>
            </a:stretch>
          </p:blipFill>
          <p:spPr>
            <a:xfrm>
              <a:off x="0" y="155151"/>
              <a:ext cx="3297827" cy="3250377"/>
            </a:xfrm>
            <a:prstGeom prst="rect">
              <a:avLst/>
            </a:prstGeom>
          </p:spPr>
        </p:pic>
        <p:pic>
          <p:nvPicPr>
            <p:cNvPr id="18" name="Picture 18"/>
            <p:cNvPicPr>
              <a:picLocks noChangeAspect="1"/>
            </p:cNvPicPr>
            <p:nvPr/>
          </p:nvPicPr>
          <p:blipFill>
            <a:blip r:embed="rId9"/>
            <a:srcRect/>
            <a:stretch>
              <a:fillRect/>
            </a:stretch>
          </p:blipFill>
          <p:spPr>
            <a:xfrm>
              <a:off x="924483" y="0"/>
              <a:ext cx="1486646" cy="504840"/>
            </a:xfrm>
            <a:prstGeom prst="rect">
              <a:avLst/>
            </a:prstGeom>
          </p:spPr>
        </p:pic>
        <p:sp>
          <p:nvSpPr>
            <p:cNvPr id="19" name="TextBox 19"/>
            <p:cNvSpPr txBox="1"/>
            <p:nvPr/>
          </p:nvSpPr>
          <p:spPr>
            <a:xfrm>
              <a:off x="584872" y="578800"/>
              <a:ext cx="2168260" cy="2427681"/>
            </a:xfrm>
            <a:prstGeom prst="rect">
              <a:avLst/>
            </a:prstGeom>
          </p:spPr>
          <p:txBody>
            <a:bodyPr lIns="0" tIns="0" rIns="0" bIns="0" rtlCol="0" anchor="t">
              <a:spAutoFit/>
            </a:bodyPr>
            <a:lstStyle/>
            <a:p>
              <a:pPr algn="ctr">
                <a:lnSpc>
                  <a:spcPts val="1494"/>
                </a:lnSpc>
              </a:pPr>
              <a:r>
                <a:rPr lang="en-US" sz="1423">
                  <a:solidFill>
                    <a:srgbClr val="000000"/>
                  </a:solidFill>
                  <a:latin typeface="Courier Prime"/>
                </a:rPr>
                <a:t>Fitur pencatatan kebutuhan bahan, pengeluaran dan pemasukan, pemesanan juga kalo bisa biar lebih terperinci </a:t>
              </a:r>
            </a:p>
          </p:txBody>
        </p:sp>
      </p:grpSp>
      <p:sp>
        <p:nvSpPr>
          <p:cNvPr id="20" name="AutoShape 20"/>
          <p:cNvSpPr/>
          <p:nvPr/>
        </p:nvSpPr>
        <p:spPr>
          <a:xfrm>
            <a:off x="7853991" y="6477786"/>
            <a:ext cx="2758660" cy="628739"/>
          </a:xfrm>
          <a:prstGeom prst="rect">
            <a:avLst/>
          </a:prstGeom>
          <a:solidFill>
            <a:srgbClr val="000000"/>
          </a:solidFill>
        </p:spPr>
      </p:sp>
      <p:pic>
        <p:nvPicPr>
          <p:cNvPr id="21" name="Picture 21"/>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rot="-5474702">
            <a:off x="8924608" y="4467935"/>
            <a:ext cx="739225" cy="231821"/>
          </a:xfrm>
          <a:prstGeom prst="rect">
            <a:avLst/>
          </a:prstGeom>
        </p:spPr>
      </p:pic>
      <p:pic>
        <p:nvPicPr>
          <p:cNvPr id="22" name="Picture 22"/>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rot="132763">
            <a:off x="11886487" y="6531808"/>
            <a:ext cx="739225" cy="231821"/>
          </a:xfrm>
          <a:prstGeom prst="rect">
            <a:avLst/>
          </a:prstGeom>
        </p:spPr>
      </p:pic>
      <p:pic>
        <p:nvPicPr>
          <p:cNvPr id="23" name="Picture 23"/>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rot="10306346">
            <a:off x="6264657" y="6878006"/>
            <a:ext cx="739225" cy="231821"/>
          </a:xfrm>
          <a:prstGeom prst="rect">
            <a:avLst/>
          </a:prstGeom>
        </p:spPr>
      </p:pic>
      <p:sp>
        <p:nvSpPr>
          <p:cNvPr id="24" name="TextBox 24"/>
          <p:cNvSpPr txBox="1"/>
          <p:nvPr/>
        </p:nvSpPr>
        <p:spPr>
          <a:xfrm>
            <a:off x="7984592" y="6546250"/>
            <a:ext cx="2497457" cy="491811"/>
          </a:xfrm>
          <a:prstGeom prst="rect">
            <a:avLst/>
          </a:prstGeom>
        </p:spPr>
        <p:txBody>
          <a:bodyPr lIns="0" tIns="0" rIns="0" bIns="0" rtlCol="0" anchor="t">
            <a:spAutoFit/>
          </a:bodyPr>
          <a:lstStyle/>
          <a:p>
            <a:pPr algn="ctr">
              <a:lnSpc>
                <a:spcPts val="3553"/>
              </a:lnSpc>
            </a:pPr>
            <a:r>
              <a:rPr lang="en-US" sz="3230" spc="-32">
                <a:solidFill>
                  <a:srgbClr val="FFFFFF"/>
                </a:solidFill>
                <a:latin typeface="Hatton Bold"/>
              </a:rPr>
              <a:t>Think</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601939" y="208772"/>
            <a:ext cx="853523" cy="853523"/>
          </a:xfrm>
          <a:prstGeom prst="rect">
            <a:avLst/>
          </a:prstGeom>
        </p:spPr>
      </p:pic>
      <p:sp>
        <p:nvSpPr>
          <p:cNvPr id="3" name="TextBox 3"/>
          <p:cNvSpPr txBox="1"/>
          <p:nvPr/>
        </p:nvSpPr>
        <p:spPr>
          <a:xfrm>
            <a:off x="14482992" y="433311"/>
            <a:ext cx="2776308" cy="356821"/>
          </a:xfrm>
          <a:prstGeom prst="rect">
            <a:avLst/>
          </a:prstGeom>
        </p:spPr>
        <p:txBody>
          <a:bodyPr lIns="0" tIns="0" rIns="0" bIns="0" rtlCol="0" anchor="t">
            <a:spAutoFit/>
          </a:bodyPr>
          <a:lstStyle/>
          <a:p>
            <a:pPr algn="r">
              <a:lnSpc>
                <a:spcPts val="2907"/>
              </a:lnSpc>
            </a:pPr>
            <a:r>
              <a:rPr lang="en-US" sz="2076">
                <a:solidFill>
                  <a:srgbClr val="333333"/>
                </a:solidFill>
                <a:latin typeface="Lato"/>
              </a:rPr>
              <a:t>FEBRUARY 2022</a:t>
            </a:r>
          </a:p>
        </p:txBody>
      </p:sp>
      <p:sp>
        <p:nvSpPr>
          <p:cNvPr id="4" name="TextBox 4"/>
          <p:cNvSpPr txBox="1"/>
          <p:nvPr/>
        </p:nvSpPr>
        <p:spPr>
          <a:xfrm>
            <a:off x="1670050" y="421588"/>
            <a:ext cx="2050943" cy="356821"/>
          </a:xfrm>
          <a:prstGeom prst="rect">
            <a:avLst/>
          </a:prstGeom>
        </p:spPr>
        <p:txBody>
          <a:bodyPr lIns="0" tIns="0" rIns="0" bIns="0" rtlCol="0" anchor="t">
            <a:spAutoFit/>
          </a:bodyPr>
          <a:lstStyle/>
          <a:p>
            <a:pPr>
              <a:lnSpc>
                <a:spcPts val="2907"/>
              </a:lnSpc>
            </a:pPr>
            <a:r>
              <a:rPr lang="en-US" sz="2076">
                <a:solidFill>
                  <a:srgbClr val="000000"/>
                </a:solidFill>
                <a:latin typeface="Lato"/>
              </a:rPr>
              <a:t>KELOMPOK B12</a:t>
            </a:r>
          </a:p>
        </p:txBody>
      </p:sp>
      <p:pic>
        <p:nvPicPr>
          <p:cNvPr id="5" name="Picture 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6630706">
            <a:off x="5416546" y="4302420"/>
            <a:ext cx="4114800" cy="3987615"/>
          </a:xfrm>
          <a:prstGeom prst="rect">
            <a:avLst/>
          </a:prstGeom>
        </p:spPr>
      </p:pic>
      <p:pic>
        <p:nvPicPr>
          <p:cNvPr id="6" name="Picture 6"/>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5020786">
            <a:off x="8146854" y="5000108"/>
            <a:ext cx="4114800" cy="3987615"/>
          </a:xfrm>
          <a:prstGeom prst="rect">
            <a:avLst/>
          </a:prstGeom>
        </p:spPr>
      </p:pic>
      <p:pic>
        <p:nvPicPr>
          <p:cNvPr id="7" name="Picture 7"/>
          <p:cNvPicPr>
            <a:picLocks noChangeAspect="1"/>
          </p:cNvPicPr>
          <p:nvPr/>
        </p:nvPicPr>
        <p:blipFill>
          <a:blip r:embed="rId6"/>
          <a:srcRect l="2888" r="2888"/>
          <a:stretch>
            <a:fillRect/>
          </a:stretch>
        </p:blipFill>
        <p:spPr>
          <a:xfrm rot="-5514009">
            <a:off x="7472266" y="4681500"/>
            <a:ext cx="3201495" cy="4591631"/>
          </a:xfrm>
          <a:prstGeom prst="rect">
            <a:avLst/>
          </a:prstGeom>
        </p:spPr>
      </p:pic>
      <p:grpSp>
        <p:nvGrpSpPr>
          <p:cNvPr id="8" name="Group 8"/>
          <p:cNvGrpSpPr/>
          <p:nvPr/>
        </p:nvGrpSpPr>
        <p:grpSpPr>
          <a:xfrm>
            <a:off x="12862283" y="5614953"/>
            <a:ext cx="2789767" cy="2769640"/>
            <a:chOff x="0" y="0"/>
            <a:chExt cx="3719689" cy="3692853"/>
          </a:xfrm>
        </p:grpSpPr>
        <p:pic>
          <p:nvPicPr>
            <p:cNvPr id="9" name="Picture 9"/>
            <p:cNvPicPr>
              <a:picLocks noChangeAspect="1"/>
            </p:cNvPicPr>
            <p:nvPr/>
          </p:nvPicPr>
          <p:blipFill>
            <a:blip r:embed="rId7"/>
            <a:srcRect/>
            <a:stretch>
              <a:fillRect/>
            </a:stretch>
          </p:blipFill>
          <p:spPr>
            <a:xfrm rot="-228722">
              <a:off x="105933" y="287159"/>
              <a:ext cx="3346255" cy="3298108"/>
            </a:xfrm>
            <a:prstGeom prst="rect">
              <a:avLst/>
            </a:prstGeom>
          </p:spPr>
        </p:pic>
        <p:pic>
          <p:nvPicPr>
            <p:cNvPr id="10" name="Picture 10"/>
            <p:cNvPicPr>
              <a:picLocks noChangeAspect="1"/>
            </p:cNvPicPr>
            <p:nvPr/>
          </p:nvPicPr>
          <p:blipFill>
            <a:blip r:embed="rId8"/>
            <a:srcRect/>
            <a:stretch>
              <a:fillRect/>
            </a:stretch>
          </p:blipFill>
          <p:spPr>
            <a:xfrm rot="2107769">
              <a:off x="2201212" y="387356"/>
              <a:ext cx="1508477" cy="512254"/>
            </a:xfrm>
            <a:prstGeom prst="rect">
              <a:avLst/>
            </a:prstGeom>
          </p:spPr>
        </p:pic>
        <p:sp>
          <p:nvSpPr>
            <p:cNvPr id="11" name="TextBox 11"/>
            <p:cNvSpPr txBox="1"/>
            <p:nvPr/>
          </p:nvSpPr>
          <p:spPr>
            <a:xfrm rot="-228722">
              <a:off x="699785" y="950454"/>
              <a:ext cx="2200100" cy="1983942"/>
            </a:xfrm>
            <a:prstGeom prst="rect">
              <a:avLst/>
            </a:prstGeom>
          </p:spPr>
          <p:txBody>
            <a:bodyPr lIns="0" tIns="0" rIns="0" bIns="0" rtlCol="0" anchor="t">
              <a:spAutoFit/>
            </a:bodyPr>
            <a:lstStyle/>
            <a:p>
              <a:pPr algn="ctr">
                <a:lnSpc>
                  <a:spcPts val="1516"/>
                </a:lnSpc>
              </a:pPr>
              <a:r>
                <a:rPr lang="en-US" sz="1444">
                  <a:solidFill>
                    <a:srgbClr val="000000"/>
                  </a:solidFill>
                  <a:latin typeface="Courier Prime"/>
                </a:rPr>
                <a:t>Klient merasa kurang percaya dengan kualitas hasil konveksi dan khawatir jika hasil tidak sesuai ekspetasi </a:t>
              </a:r>
            </a:p>
          </p:txBody>
        </p:sp>
      </p:grpSp>
      <p:grpSp>
        <p:nvGrpSpPr>
          <p:cNvPr id="12" name="Group 12"/>
          <p:cNvGrpSpPr/>
          <p:nvPr/>
        </p:nvGrpSpPr>
        <p:grpSpPr>
          <a:xfrm rot="-312982">
            <a:off x="2754923" y="5805519"/>
            <a:ext cx="2596258" cy="2735431"/>
            <a:chOff x="0" y="0"/>
            <a:chExt cx="3461678" cy="3647241"/>
          </a:xfrm>
        </p:grpSpPr>
        <p:pic>
          <p:nvPicPr>
            <p:cNvPr id="13" name="Picture 13"/>
            <p:cNvPicPr>
              <a:picLocks noChangeAspect="1"/>
            </p:cNvPicPr>
            <p:nvPr/>
          </p:nvPicPr>
          <p:blipFill>
            <a:blip r:embed="rId7"/>
            <a:srcRect/>
            <a:stretch>
              <a:fillRect/>
            </a:stretch>
          </p:blipFill>
          <p:spPr>
            <a:xfrm rot="455434">
              <a:off x="187418" y="414268"/>
              <a:ext cx="3086842" cy="3042427"/>
            </a:xfrm>
            <a:prstGeom prst="rect">
              <a:avLst/>
            </a:prstGeom>
          </p:spPr>
        </p:pic>
        <p:pic>
          <p:nvPicPr>
            <p:cNvPr id="14" name="Picture 14"/>
            <p:cNvPicPr>
              <a:picLocks noChangeAspect="1"/>
            </p:cNvPicPr>
            <p:nvPr/>
          </p:nvPicPr>
          <p:blipFill>
            <a:blip r:embed="rId8"/>
            <a:srcRect/>
            <a:stretch>
              <a:fillRect/>
            </a:stretch>
          </p:blipFill>
          <p:spPr>
            <a:xfrm rot="-4787602">
              <a:off x="2334878" y="490353"/>
              <a:ext cx="1391535" cy="472542"/>
            </a:xfrm>
            <a:prstGeom prst="rect">
              <a:avLst/>
            </a:prstGeom>
          </p:spPr>
        </p:pic>
        <p:sp>
          <p:nvSpPr>
            <p:cNvPr id="15" name="TextBox 15"/>
            <p:cNvSpPr txBox="1"/>
            <p:nvPr/>
          </p:nvSpPr>
          <p:spPr>
            <a:xfrm rot="455434">
              <a:off x="733202" y="1378510"/>
              <a:ext cx="2029541" cy="1142971"/>
            </a:xfrm>
            <a:prstGeom prst="rect">
              <a:avLst/>
            </a:prstGeom>
          </p:spPr>
          <p:txBody>
            <a:bodyPr lIns="0" tIns="0" rIns="0" bIns="0" rtlCol="0" anchor="t">
              <a:spAutoFit/>
            </a:bodyPr>
            <a:lstStyle/>
            <a:p>
              <a:pPr algn="ctr">
                <a:lnSpc>
                  <a:spcPts val="1399"/>
                </a:lnSpc>
              </a:pPr>
              <a:r>
                <a:rPr lang="en-US" sz="1332">
                  <a:solidFill>
                    <a:srgbClr val="000000"/>
                  </a:solidFill>
                  <a:latin typeface="Courier Prime"/>
                </a:rPr>
                <a:t>Merasa kesal saat mengalami keterlambatan dari jadwal awal</a:t>
              </a:r>
            </a:p>
          </p:txBody>
        </p:sp>
      </p:grpSp>
      <p:grpSp>
        <p:nvGrpSpPr>
          <p:cNvPr id="16" name="Group 16"/>
          <p:cNvGrpSpPr/>
          <p:nvPr/>
        </p:nvGrpSpPr>
        <p:grpSpPr>
          <a:xfrm rot="-106697">
            <a:off x="7969645" y="1325276"/>
            <a:ext cx="2473371" cy="2554146"/>
            <a:chOff x="0" y="0"/>
            <a:chExt cx="3297827" cy="3405527"/>
          </a:xfrm>
        </p:grpSpPr>
        <p:pic>
          <p:nvPicPr>
            <p:cNvPr id="17" name="Picture 17"/>
            <p:cNvPicPr>
              <a:picLocks noChangeAspect="1"/>
            </p:cNvPicPr>
            <p:nvPr/>
          </p:nvPicPr>
          <p:blipFill>
            <a:blip r:embed="rId7"/>
            <a:srcRect/>
            <a:stretch>
              <a:fillRect/>
            </a:stretch>
          </p:blipFill>
          <p:spPr>
            <a:xfrm>
              <a:off x="0" y="155151"/>
              <a:ext cx="3297827" cy="3250377"/>
            </a:xfrm>
            <a:prstGeom prst="rect">
              <a:avLst/>
            </a:prstGeom>
          </p:spPr>
        </p:pic>
        <p:pic>
          <p:nvPicPr>
            <p:cNvPr id="18" name="Picture 18"/>
            <p:cNvPicPr>
              <a:picLocks noChangeAspect="1"/>
            </p:cNvPicPr>
            <p:nvPr/>
          </p:nvPicPr>
          <p:blipFill>
            <a:blip r:embed="rId9"/>
            <a:srcRect/>
            <a:stretch>
              <a:fillRect/>
            </a:stretch>
          </p:blipFill>
          <p:spPr>
            <a:xfrm>
              <a:off x="924483" y="0"/>
              <a:ext cx="1486646" cy="504840"/>
            </a:xfrm>
            <a:prstGeom prst="rect">
              <a:avLst/>
            </a:prstGeom>
          </p:spPr>
        </p:pic>
        <p:sp>
          <p:nvSpPr>
            <p:cNvPr id="19" name="TextBox 19"/>
            <p:cNvSpPr txBox="1"/>
            <p:nvPr/>
          </p:nvSpPr>
          <p:spPr>
            <a:xfrm>
              <a:off x="584872" y="1301972"/>
              <a:ext cx="2168260" cy="981338"/>
            </a:xfrm>
            <a:prstGeom prst="rect">
              <a:avLst/>
            </a:prstGeom>
          </p:spPr>
          <p:txBody>
            <a:bodyPr lIns="0" tIns="0" rIns="0" bIns="0" rtlCol="0" anchor="t">
              <a:spAutoFit/>
            </a:bodyPr>
            <a:lstStyle/>
            <a:p>
              <a:pPr algn="ctr">
                <a:lnSpc>
                  <a:spcPts val="1494"/>
                </a:lnSpc>
              </a:pPr>
              <a:r>
                <a:rPr lang="en-US" sz="1423">
                  <a:solidFill>
                    <a:srgbClr val="000000"/>
                  </a:solidFill>
                  <a:latin typeface="Courier Prime"/>
                </a:rPr>
                <a:t>Merasa kesal saat klient terlambat membayar</a:t>
              </a:r>
            </a:p>
          </p:txBody>
        </p:sp>
      </p:grpSp>
      <p:sp>
        <p:nvSpPr>
          <p:cNvPr id="20" name="AutoShape 20"/>
          <p:cNvSpPr/>
          <p:nvPr/>
        </p:nvSpPr>
        <p:spPr>
          <a:xfrm>
            <a:off x="7853991" y="6477786"/>
            <a:ext cx="2758660" cy="628739"/>
          </a:xfrm>
          <a:prstGeom prst="rect">
            <a:avLst/>
          </a:prstGeom>
          <a:solidFill>
            <a:srgbClr val="000000"/>
          </a:solidFill>
        </p:spPr>
      </p:sp>
      <p:pic>
        <p:nvPicPr>
          <p:cNvPr id="21" name="Picture 21"/>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rot="-5474702">
            <a:off x="8924608" y="4467935"/>
            <a:ext cx="739225" cy="231821"/>
          </a:xfrm>
          <a:prstGeom prst="rect">
            <a:avLst/>
          </a:prstGeom>
        </p:spPr>
      </p:pic>
      <p:pic>
        <p:nvPicPr>
          <p:cNvPr id="22" name="Picture 22"/>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rot="132763">
            <a:off x="11886487" y="6531808"/>
            <a:ext cx="739225" cy="231821"/>
          </a:xfrm>
          <a:prstGeom prst="rect">
            <a:avLst/>
          </a:prstGeom>
        </p:spPr>
      </p:pic>
      <p:pic>
        <p:nvPicPr>
          <p:cNvPr id="23" name="Picture 23"/>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rot="10306346">
            <a:off x="6264657" y="6878006"/>
            <a:ext cx="739225" cy="231821"/>
          </a:xfrm>
          <a:prstGeom prst="rect">
            <a:avLst/>
          </a:prstGeom>
        </p:spPr>
      </p:pic>
      <p:sp>
        <p:nvSpPr>
          <p:cNvPr id="24" name="TextBox 24"/>
          <p:cNvSpPr txBox="1"/>
          <p:nvPr/>
        </p:nvSpPr>
        <p:spPr>
          <a:xfrm>
            <a:off x="7984592" y="6546250"/>
            <a:ext cx="2497457" cy="491811"/>
          </a:xfrm>
          <a:prstGeom prst="rect">
            <a:avLst/>
          </a:prstGeom>
        </p:spPr>
        <p:txBody>
          <a:bodyPr lIns="0" tIns="0" rIns="0" bIns="0" rtlCol="0" anchor="t">
            <a:spAutoFit/>
          </a:bodyPr>
          <a:lstStyle/>
          <a:p>
            <a:pPr algn="ctr">
              <a:lnSpc>
                <a:spcPts val="3553"/>
              </a:lnSpc>
            </a:pPr>
            <a:r>
              <a:rPr lang="en-US" sz="3230" spc="-32">
                <a:solidFill>
                  <a:srgbClr val="FFFFFF"/>
                </a:solidFill>
                <a:latin typeface="Hatton Bold"/>
              </a:rPr>
              <a:t>Feel</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B907"/>
        </a:solidFill>
        <a:effectLst/>
      </p:bgPr>
    </p:bg>
    <p:spTree>
      <p:nvGrpSpPr>
        <p:cNvPr id="1" name=""/>
        <p:cNvGrpSpPr/>
        <p:nvPr/>
      </p:nvGrpSpPr>
      <p:grpSpPr>
        <a:xfrm>
          <a:off x="0" y="0"/>
          <a:ext cx="0" cy="0"/>
          <a:chOff x="0" y="0"/>
          <a:chExt cx="0" cy="0"/>
        </a:xfrm>
      </p:grpSpPr>
      <p:sp>
        <p:nvSpPr>
          <p:cNvPr id="2" name="TextBox 2"/>
          <p:cNvSpPr txBox="1"/>
          <p:nvPr/>
        </p:nvSpPr>
        <p:spPr>
          <a:xfrm>
            <a:off x="1028700" y="1571108"/>
            <a:ext cx="15518886" cy="7399019"/>
          </a:xfrm>
          <a:prstGeom prst="rect">
            <a:avLst/>
          </a:prstGeom>
        </p:spPr>
        <p:txBody>
          <a:bodyPr lIns="0" tIns="0" rIns="0" bIns="0" rtlCol="0" anchor="t">
            <a:spAutoFit/>
          </a:bodyPr>
          <a:lstStyle/>
          <a:p>
            <a:pPr>
              <a:lnSpc>
                <a:spcPts val="5880"/>
              </a:lnSpc>
            </a:pPr>
            <a:r>
              <a:rPr lang="en-US" sz="4200">
                <a:solidFill>
                  <a:srgbClr val="FFFFFF"/>
                </a:solidFill>
                <a:latin typeface="Alata"/>
              </a:rPr>
              <a:t>1.Pencatatan manual</a:t>
            </a:r>
          </a:p>
          <a:p>
            <a:pPr>
              <a:lnSpc>
                <a:spcPts val="5880"/>
              </a:lnSpc>
            </a:pPr>
            <a:r>
              <a:rPr lang="en-US" sz="4200">
                <a:solidFill>
                  <a:srgbClr val="FFFFFF"/>
                </a:solidFill>
                <a:latin typeface="Alata"/>
              </a:rPr>
              <a:t>Need : Diperlukan fitur pencatatan lengkap mulai dari pencatatan bahan baku hingga pencatatan pesanan.</a:t>
            </a:r>
          </a:p>
          <a:p>
            <a:pPr>
              <a:lnSpc>
                <a:spcPts val="5880"/>
              </a:lnSpc>
            </a:pPr>
            <a:r>
              <a:rPr lang="en-US" sz="4200">
                <a:solidFill>
                  <a:srgbClr val="FFFFFF"/>
                </a:solidFill>
                <a:latin typeface="Alata"/>
              </a:rPr>
              <a:t>2.Keterlambatan selesai dari jadwal awal</a:t>
            </a:r>
          </a:p>
          <a:p>
            <a:pPr>
              <a:lnSpc>
                <a:spcPts val="5880"/>
              </a:lnSpc>
            </a:pPr>
            <a:r>
              <a:rPr lang="en-US" sz="4200">
                <a:solidFill>
                  <a:srgbClr val="FFFFFF"/>
                </a:solidFill>
                <a:latin typeface="Alata"/>
              </a:rPr>
              <a:t>Need : Diperlukan fitur tracking yang dapat digunakan untuk memantau progres pesanan</a:t>
            </a:r>
          </a:p>
          <a:p>
            <a:pPr>
              <a:lnSpc>
                <a:spcPts val="5880"/>
              </a:lnSpc>
            </a:pPr>
            <a:r>
              <a:rPr lang="en-US" sz="4200">
                <a:solidFill>
                  <a:srgbClr val="FFFFFF"/>
                </a:solidFill>
                <a:latin typeface="Alata"/>
              </a:rPr>
              <a:t>3. Kurang percaya terhadap hasil konveksi dan khawatir hasil tidak sesuai ekspetasi</a:t>
            </a:r>
          </a:p>
          <a:p>
            <a:pPr>
              <a:lnSpc>
                <a:spcPts val="5880"/>
              </a:lnSpc>
            </a:pPr>
            <a:r>
              <a:rPr lang="en-US" sz="4200">
                <a:solidFill>
                  <a:srgbClr val="FFFFFF"/>
                </a:solidFill>
                <a:latin typeface="Alata"/>
              </a:rPr>
              <a:t>Need : Diperlukan fitur penilaian yang dapat digunakan sebagai pertimbangan dalam memakai jasa konveksi</a:t>
            </a:r>
          </a:p>
        </p:txBody>
      </p:sp>
      <p:pic>
        <p:nvPicPr>
          <p:cNvPr id="3" name="Picture 3"/>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601939" y="208772"/>
            <a:ext cx="853523" cy="853523"/>
          </a:xfrm>
          <a:prstGeom prst="rect">
            <a:avLst/>
          </a:prstGeom>
        </p:spPr>
      </p:pic>
      <p:sp>
        <p:nvSpPr>
          <p:cNvPr id="4" name="TextBox 4"/>
          <p:cNvSpPr txBox="1"/>
          <p:nvPr/>
        </p:nvSpPr>
        <p:spPr>
          <a:xfrm>
            <a:off x="14482992" y="433311"/>
            <a:ext cx="2776308" cy="356821"/>
          </a:xfrm>
          <a:prstGeom prst="rect">
            <a:avLst/>
          </a:prstGeom>
        </p:spPr>
        <p:txBody>
          <a:bodyPr lIns="0" tIns="0" rIns="0" bIns="0" rtlCol="0" anchor="t">
            <a:spAutoFit/>
          </a:bodyPr>
          <a:lstStyle/>
          <a:p>
            <a:pPr algn="r">
              <a:lnSpc>
                <a:spcPts val="2907"/>
              </a:lnSpc>
            </a:pPr>
            <a:r>
              <a:rPr lang="en-US" sz="2076">
                <a:solidFill>
                  <a:srgbClr val="FFFFFF"/>
                </a:solidFill>
                <a:latin typeface="Lato"/>
              </a:rPr>
              <a:t>FEBRUARY 2022</a:t>
            </a:r>
          </a:p>
        </p:txBody>
      </p:sp>
      <p:sp>
        <p:nvSpPr>
          <p:cNvPr id="5" name="TextBox 5"/>
          <p:cNvSpPr txBox="1"/>
          <p:nvPr/>
        </p:nvSpPr>
        <p:spPr>
          <a:xfrm>
            <a:off x="1670050" y="412063"/>
            <a:ext cx="2050943" cy="356821"/>
          </a:xfrm>
          <a:prstGeom prst="rect">
            <a:avLst/>
          </a:prstGeom>
        </p:spPr>
        <p:txBody>
          <a:bodyPr lIns="0" tIns="0" rIns="0" bIns="0" rtlCol="0" anchor="t">
            <a:spAutoFit/>
          </a:bodyPr>
          <a:lstStyle/>
          <a:p>
            <a:pPr>
              <a:lnSpc>
                <a:spcPts val="2907"/>
              </a:lnSpc>
            </a:pPr>
            <a:r>
              <a:rPr lang="en-US" sz="2076">
                <a:solidFill>
                  <a:srgbClr val="FFFFFF"/>
                </a:solidFill>
                <a:latin typeface="Lato"/>
              </a:rPr>
              <a:t>KELOMPOK B12</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444" t="16165" r="444"/>
          <a:stretch>
            <a:fillRect/>
          </a:stretch>
        </p:blipFill>
        <p:spPr>
          <a:xfrm>
            <a:off x="0" y="0"/>
            <a:ext cx="18288000" cy="10287000"/>
          </a:xfrm>
          <a:prstGeom prst="rect">
            <a:avLst/>
          </a:prstGeom>
        </p:spPr>
      </p:pic>
      <p:sp>
        <p:nvSpPr>
          <p:cNvPr id="3" name="TextBox 3"/>
          <p:cNvSpPr txBox="1"/>
          <p:nvPr/>
        </p:nvSpPr>
        <p:spPr>
          <a:xfrm>
            <a:off x="1028700" y="4234197"/>
            <a:ext cx="16230600" cy="2057400"/>
          </a:xfrm>
          <a:prstGeom prst="rect">
            <a:avLst/>
          </a:prstGeom>
        </p:spPr>
        <p:txBody>
          <a:bodyPr lIns="0" tIns="0" rIns="0" bIns="0" rtlCol="0" anchor="t">
            <a:spAutoFit/>
          </a:bodyPr>
          <a:lstStyle/>
          <a:p>
            <a:pPr algn="ctr">
              <a:lnSpc>
                <a:spcPts val="16800"/>
              </a:lnSpc>
            </a:pPr>
            <a:r>
              <a:rPr lang="en-US" sz="12000">
                <a:solidFill>
                  <a:srgbClr val="FFFFFF"/>
                </a:solidFill>
                <a:latin typeface="Fraunces SemiBold"/>
              </a:rPr>
              <a:t>Terima Kasih!</a:t>
            </a:r>
          </a:p>
        </p:txBody>
      </p:sp>
      <p:grpSp>
        <p:nvGrpSpPr>
          <p:cNvPr id="4" name="Group 4"/>
          <p:cNvGrpSpPr/>
          <p:nvPr/>
        </p:nvGrpSpPr>
        <p:grpSpPr>
          <a:xfrm>
            <a:off x="0" y="0"/>
            <a:ext cx="18288000" cy="1271068"/>
            <a:chOff x="0" y="0"/>
            <a:chExt cx="6186311" cy="429966"/>
          </a:xfrm>
        </p:grpSpPr>
        <p:sp>
          <p:nvSpPr>
            <p:cNvPr id="5" name="Freeform 5"/>
            <p:cNvSpPr/>
            <p:nvPr/>
          </p:nvSpPr>
          <p:spPr>
            <a:xfrm>
              <a:off x="0" y="0"/>
              <a:ext cx="6186311" cy="429966"/>
            </a:xfrm>
            <a:custGeom>
              <a:avLst/>
              <a:gdLst/>
              <a:ahLst/>
              <a:cxnLst/>
              <a:rect l="l" t="t" r="r" b="b"/>
              <a:pathLst>
                <a:path w="6186311" h="429966">
                  <a:moveTo>
                    <a:pt x="0" y="0"/>
                  </a:moveTo>
                  <a:lnTo>
                    <a:pt x="6186311" y="0"/>
                  </a:lnTo>
                  <a:lnTo>
                    <a:pt x="6186311" y="429966"/>
                  </a:lnTo>
                  <a:lnTo>
                    <a:pt x="0" y="429966"/>
                  </a:lnTo>
                  <a:close/>
                </a:path>
              </a:pathLst>
            </a:custGeom>
            <a:solidFill>
              <a:srgbClr val="FFFFFF"/>
            </a:solidFill>
          </p:spPr>
        </p:sp>
      </p:grpSp>
      <p:pic>
        <p:nvPicPr>
          <p:cNvPr id="6" name="Picture 6"/>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01939" y="208772"/>
            <a:ext cx="853523" cy="853523"/>
          </a:xfrm>
          <a:prstGeom prst="rect">
            <a:avLst/>
          </a:prstGeom>
        </p:spPr>
      </p:pic>
      <p:sp>
        <p:nvSpPr>
          <p:cNvPr id="7" name="TextBox 7"/>
          <p:cNvSpPr txBox="1"/>
          <p:nvPr/>
        </p:nvSpPr>
        <p:spPr>
          <a:xfrm>
            <a:off x="14482992" y="433311"/>
            <a:ext cx="2776308" cy="356821"/>
          </a:xfrm>
          <a:prstGeom prst="rect">
            <a:avLst/>
          </a:prstGeom>
        </p:spPr>
        <p:txBody>
          <a:bodyPr lIns="0" tIns="0" rIns="0" bIns="0" rtlCol="0" anchor="t">
            <a:spAutoFit/>
          </a:bodyPr>
          <a:lstStyle/>
          <a:p>
            <a:pPr algn="r">
              <a:lnSpc>
                <a:spcPts val="2907"/>
              </a:lnSpc>
            </a:pPr>
            <a:r>
              <a:rPr lang="en-US" sz="2076">
                <a:solidFill>
                  <a:srgbClr val="333333"/>
                </a:solidFill>
                <a:latin typeface="Lato"/>
              </a:rPr>
              <a:t>FEBRUARY 2022</a:t>
            </a:r>
          </a:p>
        </p:txBody>
      </p:sp>
      <p:sp>
        <p:nvSpPr>
          <p:cNvPr id="8" name="TextBox 8"/>
          <p:cNvSpPr txBox="1"/>
          <p:nvPr/>
        </p:nvSpPr>
        <p:spPr>
          <a:xfrm>
            <a:off x="1670050" y="412063"/>
            <a:ext cx="2050943" cy="356821"/>
          </a:xfrm>
          <a:prstGeom prst="rect">
            <a:avLst/>
          </a:prstGeom>
        </p:spPr>
        <p:txBody>
          <a:bodyPr lIns="0" tIns="0" rIns="0" bIns="0" rtlCol="0" anchor="t">
            <a:spAutoFit/>
          </a:bodyPr>
          <a:lstStyle/>
          <a:p>
            <a:pPr>
              <a:lnSpc>
                <a:spcPts val="2907"/>
              </a:lnSpc>
            </a:pPr>
            <a:r>
              <a:rPr lang="en-US" sz="2076">
                <a:solidFill>
                  <a:srgbClr val="000000"/>
                </a:solidFill>
                <a:latin typeface="Lato"/>
              </a:rPr>
              <a:t>KELOMPOK B12</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573375" y="2217557"/>
            <a:ext cx="6685906" cy="1225550"/>
          </a:xfrm>
          <a:prstGeom prst="rect">
            <a:avLst/>
          </a:prstGeom>
        </p:spPr>
        <p:txBody>
          <a:bodyPr lIns="0" tIns="0" rIns="0" bIns="0" rtlCol="0" anchor="t">
            <a:spAutoFit/>
          </a:bodyPr>
          <a:lstStyle/>
          <a:p>
            <a:pPr>
              <a:lnSpc>
                <a:spcPts val="4900"/>
              </a:lnSpc>
            </a:pPr>
            <a:r>
              <a:rPr lang="en-US" sz="3500">
                <a:solidFill>
                  <a:srgbClr val="333333"/>
                </a:solidFill>
                <a:latin typeface="Alata"/>
              </a:rPr>
              <a:t>Intania Chantika Alina</a:t>
            </a:r>
          </a:p>
          <a:p>
            <a:pPr>
              <a:lnSpc>
                <a:spcPts val="4900"/>
              </a:lnSpc>
            </a:pPr>
            <a:r>
              <a:rPr lang="en-US" sz="3500">
                <a:solidFill>
                  <a:srgbClr val="333333"/>
                </a:solidFill>
                <a:latin typeface="Arimo"/>
              </a:rPr>
              <a:t>05211740007004</a:t>
            </a:r>
          </a:p>
        </p:txBody>
      </p:sp>
      <p:sp>
        <p:nvSpPr>
          <p:cNvPr id="3" name="TextBox 3"/>
          <p:cNvSpPr txBox="1"/>
          <p:nvPr/>
        </p:nvSpPr>
        <p:spPr>
          <a:xfrm>
            <a:off x="10573375" y="4403544"/>
            <a:ext cx="6685906" cy="1844675"/>
          </a:xfrm>
          <a:prstGeom prst="rect">
            <a:avLst/>
          </a:prstGeom>
        </p:spPr>
        <p:txBody>
          <a:bodyPr lIns="0" tIns="0" rIns="0" bIns="0" rtlCol="0" anchor="t">
            <a:spAutoFit/>
          </a:bodyPr>
          <a:lstStyle/>
          <a:p>
            <a:pPr>
              <a:lnSpc>
                <a:spcPts val="4900"/>
              </a:lnSpc>
            </a:pPr>
            <a:r>
              <a:rPr lang="en-US" sz="3500">
                <a:solidFill>
                  <a:srgbClr val="333333"/>
                </a:solidFill>
                <a:latin typeface="Alata"/>
              </a:rPr>
              <a:t>Nur Laila</a:t>
            </a:r>
          </a:p>
          <a:p>
            <a:pPr>
              <a:lnSpc>
                <a:spcPts val="4900"/>
              </a:lnSpc>
            </a:pPr>
            <a:r>
              <a:rPr lang="en-US" sz="3500">
                <a:solidFill>
                  <a:srgbClr val="333333"/>
                </a:solidFill>
                <a:latin typeface="Arimo"/>
              </a:rPr>
              <a:t>5026201030</a:t>
            </a:r>
          </a:p>
          <a:p>
            <a:pPr>
              <a:lnSpc>
                <a:spcPts val="4900"/>
              </a:lnSpc>
            </a:pPr>
            <a:endParaRPr lang="en-US" sz="3500">
              <a:solidFill>
                <a:srgbClr val="333333"/>
              </a:solidFill>
              <a:latin typeface="Arimo"/>
            </a:endParaRPr>
          </a:p>
        </p:txBody>
      </p:sp>
      <p:sp>
        <p:nvSpPr>
          <p:cNvPr id="4" name="TextBox 4"/>
          <p:cNvSpPr txBox="1"/>
          <p:nvPr/>
        </p:nvSpPr>
        <p:spPr>
          <a:xfrm>
            <a:off x="10573375" y="6660725"/>
            <a:ext cx="6685906" cy="1225550"/>
          </a:xfrm>
          <a:prstGeom prst="rect">
            <a:avLst/>
          </a:prstGeom>
        </p:spPr>
        <p:txBody>
          <a:bodyPr lIns="0" tIns="0" rIns="0" bIns="0" rtlCol="0" anchor="t">
            <a:spAutoFit/>
          </a:bodyPr>
          <a:lstStyle/>
          <a:p>
            <a:pPr>
              <a:lnSpc>
                <a:spcPts val="4900"/>
              </a:lnSpc>
            </a:pPr>
            <a:r>
              <a:rPr lang="en-US" sz="3500">
                <a:solidFill>
                  <a:srgbClr val="333333"/>
                </a:solidFill>
                <a:latin typeface="Alata"/>
              </a:rPr>
              <a:t>Amalinda Jayanty</a:t>
            </a:r>
          </a:p>
          <a:p>
            <a:pPr>
              <a:lnSpc>
                <a:spcPts val="4900"/>
              </a:lnSpc>
            </a:pPr>
            <a:r>
              <a:rPr lang="en-US" sz="3500">
                <a:solidFill>
                  <a:srgbClr val="333333"/>
                </a:solidFill>
                <a:latin typeface="Arimo"/>
              </a:rPr>
              <a:t>5026201152</a:t>
            </a:r>
          </a:p>
        </p:txBody>
      </p:sp>
      <p:sp>
        <p:nvSpPr>
          <p:cNvPr id="5" name="TextBox 5"/>
          <p:cNvSpPr txBox="1"/>
          <p:nvPr/>
        </p:nvSpPr>
        <p:spPr>
          <a:xfrm>
            <a:off x="9144000" y="2315752"/>
            <a:ext cx="844265" cy="1234323"/>
          </a:xfrm>
          <a:prstGeom prst="rect">
            <a:avLst/>
          </a:prstGeom>
        </p:spPr>
        <p:txBody>
          <a:bodyPr lIns="0" tIns="0" rIns="0" bIns="0" rtlCol="0" anchor="t">
            <a:spAutoFit/>
          </a:bodyPr>
          <a:lstStyle/>
          <a:p>
            <a:pPr algn="r">
              <a:lnSpc>
                <a:spcPts val="10191"/>
              </a:lnSpc>
            </a:pPr>
            <a:r>
              <a:rPr lang="en-US" sz="7279">
                <a:solidFill>
                  <a:srgbClr val="FFB907"/>
                </a:solidFill>
                <a:latin typeface="Fraunces SemiBold"/>
              </a:rPr>
              <a:t>1</a:t>
            </a:r>
          </a:p>
        </p:txBody>
      </p:sp>
      <p:sp>
        <p:nvSpPr>
          <p:cNvPr id="6" name="TextBox 6"/>
          <p:cNvSpPr txBox="1"/>
          <p:nvPr/>
        </p:nvSpPr>
        <p:spPr>
          <a:xfrm>
            <a:off x="9144000" y="4398175"/>
            <a:ext cx="1005844" cy="1234323"/>
          </a:xfrm>
          <a:prstGeom prst="rect">
            <a:avLst/>
          </a:prstGeom>
        </p:spPr>
        <p:txBody>
          <a:bodyPr lIns="0" tIns="0" rIns="0" bIns="0" rtlCol="0" anchor="t">
            <a:spAutoFit/>
          </a:bodyPr>
          <a:lstStyle/>
          <a:p>
            <a:pPr algn="r">
              <a:lnSpc>
                <a:spcPts val="10191"/>
              </a:lnSpc>
            </a:pPr>
            <a:r>
              <a:rPr lang="en-US" sz="7279">
                <a:solidFill>
                  <a:srgbClr val="FFB907"/>
                </a:solidFill>
                <a:latin typeface="Fraunces SemiBold"/>
              </a:rPr>
              <a:t>2</a:t>
            </a:r>
          </a:p>
        </p:txBody>
      </p:sp>
      <p:sp>
        <p:nvSpPr>
          <p:cNvPr id="7" name="TextBox 7"/>
          <p:cNvSpPr txBox="1"/>
          <p:nvPr/>
        </p:nvSpPr>
        <p:spPr>
          <a:xfrm>
            <a:off x="9144000" y="6603575"/>
            <a:ext cx="1005844" cy="1234323"/>
          </a:xfrm>
          <a:prstGeom prst="rect">
            <a:avLst/>
          </a:prstGeom>
        </p:spPr>
        <p:txBody>
          <a:bodyPr lIns="0" tIns="0" rIns="0" bIns="0" rtlCol="0" anchor="t">
            <a:spAutoFit/>
          </a:bodyPr>
          <a:lstStyle/>
          <a:p>
            <a:pPr algn="r">
              <a:lnSpc>
                <a:spcPts val="10191"/>
              </a:lnSpc>
            </a:pPr>
            <a:r>
              <a:rPr lang="en-US" sz="7279">
                <a:solidFill>
                  <a:srgbClr val="FFB907"/>
                </a:solidFill>
                <a:latin typeface="Fraunces SemiBold"/>
              </a:rPr>
              <a:t>3</a:t>
            </a:r>
          </a:p>
        </p:txBody>
      </p:sp>
      <p:sp>
        <p:nvSpPr>
          <p:cNvPr id="8" name="AutoShape 8"/>
          <p:cNvSpPr/>
          <p:nvPr/>
        </p:nvSpPr>
        <p:spPr>
          <a:xfrm rot="4034">
            <a:off x="9143997" y="3868235"/>
            <a:ext cx="8115306" cy="0"/>
          </a:xfrm>
          <a:prstGeom prst="line">
            <a:avLst/>
          </a:prstGeom>
          <a:ln w="19050" cap="rnd">
            <a:solidFill>
              <a:srgbClr val="FFB907"/>
            </a:solidFill>
            <a:prstDash val="solid"/>
            <a:headEnd type="none" w="sm" len="sm"/>
            <a:tailEnd type="none" w="sm" len="sm"/>
          </a:ln>
        </p:spPr>
      </p:sp>
      <p:sp>
        <p:nvSpPr>
          <p:cNvPr id="9" name="AutoShape 9"/>
          <p:cNvSpPr/>
          <p:nvPr/>
        </p:nvSpPr>
        <p:spPr>
          <a:xfrm rot="4034">
            <a:off x="9143997" y="6408877"/>
            <a:ext cx="8115276" cy="0"/>
          </a:xfrm>
          <a:prstGeom prst="line">
            <a:avLst/>
          </a:prstGeom>
          <a:ln w="19050" cap="rnd">
            <a:solidFill>
              <a:srgbClr val="FFB907"/>
            </a:solidFill>
            <a:prstDash val="solid"/>
            <a:headEnd type="none" w="sm" len="sm"/>
            <a:tailEnd type="none" w="sm" len="sm"/>
          </a:ln>
        </p:spPr>
      </p:sp>
      <p:sp>
        <p:nvSpPr>
          <p:cNvPr id="10" name="AutoShape 10"/>
          <p:cNvSpPr/>
          <p:nvPr/>
        </p:nvSpPr>
        <p:spPr>
          <a:xfrm rot="4034">
            <a:off x="9143997" y="8619109"/>
            <a:ext cx="8115335" cy="0"/>
          </a:xfrm>
          <a:prstGeom prst="line">
            <a:avLst/>
          </a:prstGeom>
          <a:ln w="19050" cap="rnd">
            <a:solidFill>
              <a:srgbClr val="FFB907"/>
            </a:solidFill>
            <a:prstDash val="solid"/>
            <a:headEnd type="none" w="sm" len="sm"/>
            <a:tailEnd type="none" w="sm" len="sm"/>
          </a:ln>
        </p:spPr>
      </p:sp>
      <p:sp>
        <p:nvSpPr>
          <p:cNvPr id="11" name="TextBox 11"/>
          <p:cNvSpPr txBox="1"/>
          <p:nvPr/>
        </p:nvSpPr>
        <p:spPr>
          <a:xfrm>
            <a:off x="14482992" y="433311"/>
            <a:ext cx="2776308" cy="356821"/>
          </a:xfrm>
          <a:prstGeom prst="rect">
            <a:avLst/>
          </a:prstGeom>
        </p:spPr>
        <p:txBody>
          <a:bodyPr lIns="0" tIns="0" rIns="0" bIns="0" rtlCol="0" anchor="t">
            <a:spAutoFit/>
          </a:bodyPr>
          <a:lstStyle/>
          <a:p>
            <a:pPr algn="r">
              <a:lnSpc>
                <a:spcPts val="2907"/>
              </a:lnSpc>
            </a:pPr>
            <a:r>
              <a:rPr lang="en-US" sz="2076">
                <a:solidFill>
                  <a:srgbClr val="333333"/>
                </a:solidFill>
                <a:latin typeface="Lato"/>
              </a:rPr>
              <a:t>FEBRUARY 2022</a:t>
            </a:r>
          </a:p>
        </p:txBody>
      </p:sp>
      <p:pic>
        <p:nvPicPr>
          <p:cNvPr id="12" name="Picture 12"/>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601939" y="208772"/>
            <a:ext cx="853523" cy="853523"/>
          </a:xfrm>
          <a:prstGeom prst="rect">
            <a:avLst/>
          </a:prstGeom>
        </p:spPr>
      </p:pic>
      <p:sp>
        <p:nvSpPr>
          <p:cNvPr id="13" name="TextBox 13"/>
          <p:cNvSpPr txBox="1"/>
          <p:nvPr/>
        </p:nvSpPr>
        <p:spPr>
          <a:xfrm>
            <a:off x="1670050" y="412063"/>
            <a:ext cx="2050943" cy="356821"/>
          </a:xfrm>
          <a:prstGeom prst="rect">
            <a:avLst/>
          </a:prstGeom>
        </p:spPr>
        <p:txBody>
          <a:bodyPr lIns="0" tIns="0" rIns="0" bIns="0" rtlCol="0" anchor="t">
            <a:spAutoFit/>
          </a:bodyPr>
          <a:lstStyle/>
          <a:p>
            <a:pPr>
              <a:lnSpc>
                <a:spcPts val="2907"/>
              </a:lnSpc>
            </a:pPr>
            <a:r>
              <a:rPr lang="en-US" sz="2076">
                <a:solidFill>
                  <a:srgbClr val="333333"/>
                </a:solidFill>
                <a:latin typeface="Lato"/>
              </a:rPr>
              <a:t>KELOMPOK B12</a:t>
            </a:r>
          </a:p>
        </p:txBody>
      </p:sp>
      <p:sp>
        <p:nvSpPr>
          <p:cNvPr id="14" name="TextBox 14"/>
          <p:cNvSpPr txBox="1"/>
          <p:nvPr/>
        </p:nvSpPr>
        <p:spPr>
          <a:xfrm>
            <a:off x="1028700" y="3701548"/>
            <a:ext cx="7574996" cy="2850429"/>
          </a:xfrm>
          <a:prstGeom prst="rect">
            <a:avLst/>
          </a:prstGeom>
        </p:spPr>
        <p:txBody>
          <a:bodyPr lIns="0" tIns="0" rIns="0" bIns="0" rtlCol="0" anchor="t">
            <a:spAutoFit/>
          </a:bodyPr>
          <a:lstStyle/>
          <a:p>
            <a:pPr>
              <a:lnSpc>
                <a:spcPts val="11414"/>
              </a:lnSpc>
            </a:pPr>
            <a:r>
              <a:rPr lang="en-US" sz="8153">
                <a:solidFill>
                  <a:srgbClr val="FFB907"/>
                </a:solidFill>
                <a:latin typeface="Fraunces SemiBold"/>
              </a:rPr>
              <a:t>Anggota Kelompok</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B907"/>
        </a:solidFill>
        <a:effectLst/>
      </p:bgPr>
    </p:bg>
    <p:spTree>
      <p:nvGrpSpPr>
        <p:cNvPr id="1" name=""/>
        <p:cNvGrpSpPr/>
        <p:nvPr/>
      </p:nvGrpSpPr>
      <p:grpSpPr>
        <a:xfrm>
          <a:off x="0" y="0"/>
          <a:ext cx="0" cy="0"/>
          <a:chOff x="0" y="0"/>
          <a:chExt cx="0" cy="0"/>
        </a:xfrm>
      </p:grpSpPr>
      <p:grpSp>
        <p:nvGrpSpPr>
          <p:cNvPr id="2" name="Group 2"/>
          <p:cNvGrpSpPr/>
          <p:nvPr/>
        </p:nvGrpSpPr>
        <p:grpSpPr>
          <a:xfrm>
            <a:off x="0" y="-381480"/>
            <a:ext cx="9459639" cy="11049961"/>
            <a:chOff x="0" y="0"/>
            <a:chExt cx="2978830" cy="3479621"/>
          </a:xfrm>
        </p:grpSpPr>
        <p:sp>
          <p:nvSpPr>
            <p:cNvPr id="3" name="Freeform 3"/>
            <p:cNvSpPr/>
            <p:nvPr/>
          </p:nvSpPr>
          <p:spPr>
            <a:xfrm>
              <a:off x="0" y="0"/>
              <a:ext cx="2978830" cy="3479621"/>
            </a:xfrm>
            <a:custGeom>
              <a:avLst/>
              <a:gdLst/>
              <a:ahLst/>
              <a:cxnLst/>
              <a:rect l="l" t="t" r="r" b="b"/>
              <a:pathLst>
                <a:path w="2978830" h="3479621">
                  <a:moveTo>
                    <a:pt x="0" y="0"/>
                  </a:moveTo>
                  <a:lnTo>
                    <a:pt x="2978830" y="0"/>
                  </a:lnTo>
                  <a:lnTo>
                    <a:pt x="2978830" y="3479621"/>
                  </a:lnTo>
                  <a:lnTo>
                    <a:pt x="0" y="3479621"/>
                  </a:lnTo>
                  <a:close/>
                </a:path>
              </a:pathLst>
            </a:custGeom>
            <a:solidFill>
              <a:srgbClr val="FFFFFF"/>
            </a:solidFill>
          </p:spPr>
        </p:sp>
      </p:grpSp>
      <p:sp>
        <p:nvSpPr>
          <p:cNvPr id="4" name="TextBox 4"/>
          <p:cNvSpPr txBox="1"/>
          <p:nvPr/>
        </p:nvSpPr>
        <p:spPr>
          <a:xfrm>
            <a:off x="9857438" y="962025"/>
            <a:ext cx="8228193" cy="5802454"/>
          </a:xfrm>
          <a:prstGeom prst="rect">
            <a:avLst/>
          </a:prstGeom>
        </p:spPr>
        <p:txBody>
          <a:bodyPr lIns="0" tIns="0" rIns="0" bIns="0" rtlCol="0" anchor="t">
            <a:spAutoFit/>
          </a:bodyPr>
          <a:lstStyle/>
          <a:p>
            <a:pPr marL="794930" lvl="1" indent="-397465">
              <a:lnSpc>
                <a:spcPts val="5154"/>
              </a:lnSpc>
              <a:buFont typeface="Arial"/>
              <a:buChar char="•"/>
            </a:pPr>
            <a:r>
              <a:rPr lang="en-US" sz="3681">
                <a:solidFill>
                  <a:srgbClr val="FFFFFF"/>
                </a:solidFill>
                <a:latin typeface="Alata"/>
              </a:rPr>
              <a:t>Tema: Diskusi Pengguna terkait Pengetahuan dan Informasi Produk pada usaha konveksi</a:t>
            </a:r>
          </a:p>
          <a:p>
            <a:pPr marL="794930" lvl="1" indent="-397465">
              <a:lnSpc>
                <a:spcPts val="5154"/>
              </a:lnSpc>
              <a:buFont typeface="Arial"/>
              <a:buChar char="•"/>
            </a:pPr>
            <a:r>
              <a:rPr lang="en-US" sz="3681">
                <a:solidFill>
                  <a:srgbClr val="FFFFFF"/>
                </a:solidFill>
                <a:latin typeface="Alata"/>
              </a:rPr>
              <a:t>Topik yang membatasi ruang masalah pada tema yang dipilih yaitu mengenai bagaimana pemilik konveksi menjalankan usaha dan bagaimana klient menggunakan jasa konveksi</a:t>
            </a:r>
          </a:p>
        </p:txBody>
      </p:sp>
      <p:grpSp>
        <p:nvGrpSpPr>
          <p:cNvPr id="5" name="Group 5"/>
          <p:cNvGrpSpPr/>
          <p:nvPr/>
        </p:nvGrpSpPr>
        <p:grpSpPr>
          <a:xfrm>
            <a:off x="727103" y="673244"/>
            <a:ext cx="8162411" cy="8940512"/>
            <a:chOff x="0" y="0"/>
            <a:chExt cx="10883214" cy="11920683"/>
          </a:xfrm>
        </p:grpSpPr>
        <p:pic>
          <p:nvPicPr>
            <p:cNvPr id="6" name="Picture 6"/>
            <p:cNvPicPr>
              <a:picLocks noChangeAspect="1"/>
            </p:cNvPicPr>
            <p:nvPr/>
          </p:nvPicPr>
          <p:blipFill>
            <a:blip r:embed="rId2"/>
            <a:srcRect t="6084" b="6084"/>
            <a:stretch>
              <a:fillRect/>
            </a:stretch>
          </p:blipFill>
          <p:spPr>
            <a:xfrm>
              <a:off x="0" y="0"/>
              <a:ext cx="10883214" cy="11920683"/>
            </a:xfrm>
            <a:prstGeom prst="rect">
              <a:avLst/>
            </a:prstGeom>
          </p:spPr>
        </p:pic>
      </p:grpSp>
      <p:sp>
        <p:nvSpPr>
          <p:cNvPr id="7" name="TextBox 7"/>
          <p:cNvSpPr txBox="1"/>
          <p:nvPr/>
        </p:nvSpPr>
        <p:spPr>
          <a:xfrm>
            <a:off x="14482992" y="433311"/>
            <a:ext cx="2776308" cy="356821"/>
          </a:xfrm>
          <a:prstGeom prst="rect">
            <a:avLst/>
          </a:prstGeom>
        </p:spPr>
        <p:txBody>
          <a:bodyPr lIns="0" tIns="0" rIns="0" bIns="0" rtlCol="0" anchor="t">
            <a:spAutoFit/>
          </a:bodyPr>
          <a:lstStyle/>
          <a:p>
            <a:pPr algn="r">
              <a:lnSpc>
                <a:spcPts val="2907"/>
              </a:lnSpc>
            </a:pPr>
            <a:r>
              <a:rPr lang="en-US" sz="2076">
                <a:solidFill>
                  <a:srgbClr val="333333"/>
                </a:solidFill>
                <a:latin typeface="Lato"/>
              </a:rPr>
              <a:t>FEBRUARY 2022</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481090" y="4193353"/>
            <a:ext cx="1077560" cy="1077560"/>
            <a:chOff x="0" y="0"/>
            <a:chExt cx="6350000" cy="6350000"/>
          </a:xfrm>
        </p:grpSpPr>
        <p:sp>
          <p:nvSpPr>
            <p:cNvPr id="3" name="Freeform 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B907"/>
            </a:solidFill>
          </p:spPr>
        </p:sp>
      </p:grpSp>
      <p:sp>
        <p:nvSpPr>
          <p:cNvPr id="4" name="TextBox 4"/>
          <p:cNvSpPr txBox="1"/>
          <p:nvPr/>
        </p:nvSpPr>
        <p:spPr>
          <a:xfrm>
            <a:off x="1028700" y="1172527"/>
            <a:ext cx="16230600" cy="1367559"/>
          </a:xfrm>
          <a:prstGeom prst="rect">
            <a:avLst/>
          </a:prstGeom>
        </p:spPr>
        <p:txBody>
          <a:bodyPr lIns="0" tIns="0" rIns="0" bIns="0" rtlCol="0" anchor="t">
            <a:spAutoFit/>
          </a:bodyPr>
          <a:lstStyle/>
          <a:p>
            <a:pPr algn="ctr">
              <a:lnSpc>
                <a:spcPts val="11247"/>
              </a:lnSpc>
            </a:pPr>
            <a:r>
              <a:rPr lang="en-US" sz="8034">
                <a:solidFill>
                  <a:srgbClr val="333333"/>
                </a:solidFill>
                <a:latin typeface="Fraunces SemiBold"/>
              </a:rPr>
              <a:t>Narasumber</a:t>
            </a:r>
          </a:p>
        </p:txBody>
      </p:sp>
      <p:sp>
        <p:nvSpPr>
          <p:cNvPr id="5" name="TextBox 5"/>
          <p:cNvSpPr txBox="1"/>
          <p:nvPr/>
        </p:nvSpPr>
        <p:spPr>
          <a:xfrm>
            <a:off x="4820068" y="4457801"/>
            <a:ext cx="9986843" cy="596900"/>
          </a:xfrm>
          <a:prstGeom prst="rect">
            <a:avLst/>
          </a:prstGeom>
        </p:spPr>
        <p:txBody>
          <a:bodyPr lIns="0" tIns="0" rIns="0" bIns="0" rtlCol="0" anchor="t">
            <a:spAutoFit/>
          </a:bodyPr>
          <a:lstStyle/>
          <a:p>
            <a:pPr>
              <a:lnSpc>
                <a:spcPts val="4899"/>
              </a:lnSpc>
            </a:pPr>
            <a:r>
              <a:rPr lang="en-US" sz="3499">
                <a:solidFill>
                  <a:srgbClr val="333333"/>
                </a:solidFill>
                <a:latin typeface="Alata"/>
              </a:rPr>
              <a:t>2 Pemilik usaha konveksi</a:t>
            </a:r>
          </a:p>
        </p:txBody>
      </p:sp>
      <p:grpSp>
        <p:nvGrpSpPr>
          <p:cNvPr id="6" name="Group 6"/>
          <p:cNvGrpSpPr/>
          <p:nvPr/>
        </p:nvGrpSpPr>
        <p:grpSpPr>
          <a:xfrm>
            <a:off x="3481090" y="5646695"/>
            <a:ext cx="1077560" cy="1077560"/>
            <a:chOff x="0" y="0"/>
            <a:chExt cx="6350000" cy="6350000"/>
          </a:xfrm>
        </p:grpSpPr>
        <p:sp>
          <p:nvSpPr>
            <p:cNvPr id="7" name="Freeform 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B907"/>
            </a:solidFill>
          </p:spPr>
        </p:sp>
      </p:grpSp>
      <p:sp>
        <p:nvSpPr>
          <p:cNvPr id="8" name="TextBox 8"/>
          <p:cNvSpPr txBox="1"/>
          <p:nvPr/>
        </p:nvSpPr>
        <p:spPr>
          <a:xfrm>
            <a:off x="4820068" y="5911144"/>
            <a:ext cx="9986843" cy="1216025"/>
          </a:xfrm>
          <a:prstGeom prst="rect">
            <a:avLst/>
          </a:prstGeom>
        </p:spPr>
        <p:txBody>
          <a:bodyPr lIns="0" tIns="0" rIns="0" bIns="0" rtlCol="0" anchor="t">
            <a:spAutoFit/>
          </a:bodyPr>
          <a:lstStyle/>
          <a:p>
            <a:pPr>
              <a:lnSpc>
                <a:spcPts val="4899"/>
              </a:lnSpc>
            </a:pPr>
            <a:r>
              <a:rPr lang="en-US" sz="3499">
                <a:solidFill>
                  <a:srgbClr val="333333"/>
                </a:solidFill>
                <a:latin typeface="Alata"/>
              </a:rPr>
              <a:t>23 responden yang pernah atau tidak pernah menggunakan jasa konveksi</a:t>
            </a:r>
          </a:p>
        </p:txBody>
      </p:sp>
      <p:sp>
        <p:nvSpPr>
          <p:cNvPr id="9" name="TextBox 9"/>
          <p:cNvSpPr txBox="1"/>
          <p:nvPr/>
        </p:nvSpPr>
        <p:spPr>
          <a:xfrm>
            <a:off x="3661573" y="4350019"/>
            <a:ext cx="716593" cy="787685"/>
          </a:xfrm>
          <a:prstGeom prst="rect">
            <a:avLst/>
          </a:prstGeom>
        </p:spPr>
        <p:txBody>
          <a:bodyPr lIns="0" tIns="0" rIns="0" bIns="0" rtlCol="0" anchor="t">
            <a:spAutoFit/>
          </a:bodyPr>
          <a:lstStyle/>
          <a:p>
            <a:pPr algn="ctr">
              <a:lnSpc>
                <a:spcPts val="6459"/>
              </a:lnSpc>
            </a:pPr>
            <a:r>
              <a:rPr lang="en-US" sz="4613">
                <a:solidFill>
                  <a:srgbClr val="FFFFFF"/>
                </a:solidFill>
                <a:latin typeface="Fraunces SemiBold"/>
              </a:rPr>
              <a:t>1</a:t>
            </a:r>
          </a:p>
        </p:txBody>
      </p:sp>
      <p:sp>
        <p:nvSpPr>
          <p:cNvPr id="10" name="TextBox 10"/>
          <p:cNvSpPr txBox="1"/>
          <p:nvPr/>
        </p:nvSpPr>
        <p:spPr>
          <a:xfrm>
            <a:off x="3870431" y="5803361"/>
            <a:ext cx="298876" cy="787685"/>
          </a:xfrm>
          <a:prstGeom prst="rect">
            <a:avLst/>
          </a:prstGeom>
        </p:spPr>
        <p:txBody>
          <a:bodyPr lIns="0" tIns="0" rIns="0" bIns="0" rtlCol="0" anchor="t">
            <a:spAutoFit/>
          </a:bodyPr>
          <a:lstStyle/>
          <a:p>
            <a:pPr algn="ctr">
              <a:lnSpc>
                <a:spcPts val="6459"/>
              </a:lnSpc>
            </a:pPr>
            <a:r>
              <a:rPr lang="en-US" sz="4613">
                <a:solidFill>
                  <a:srgbClr val="FFFFFF"/>
                </a:solidFill>
                <a:latin typeface="Fraunces SemiBold"/>
              </a:rPr>
              <a:t>2</a:t>
            </a:r>
          </a:p>
        </p:txBody>
      </p:sp>
      <p:sp>
        <p:nvSpPr>
          <p:cNvPr id="11" name="TextBox 11"/>
          <p:cNvSpPr txBox="1"/>
          <p:nvPr/>
        </p:nvSpPr>
        <p:spPr>
          <a:xfrm>
            <a:off x="14482992" y="433311"/>
            <a:ext cx="2776308" cy="356821"/>
          </a:xfrm>
          <a:prstGeom prst="rect">
            <a:avLst/>
          </a:prstGeom>
        </p:spPr>
        <p:txBody>
          <a:bodyPr lIns="0" tIns="0" rIns="0" bIns="0" rtlCol="0" anchor="t">
            <a:spAutoFit/>
          </a:bodyPr>
          <a:lstStyle/>
          <a:p>
            <a:pPr algn="r">
              <a:lnSpc>
                <a:spcPts val="2907"/>
              </a:lnSpc>
            </a:pPr>
            <a:r>
              <a:rPr lang="en-US" sz="2076">
                <a:solidFill>
                  <a:srgbClr val="333333"/>
                </a:solidFill>
                <a:latin typeface="Lato"/>
              </a:rPr>
              <a:t>FEBRUARY 2022</a:t>
            </a:r>
          </a:p>
        </p:txBody>
      </p:sp>
      <p:pic>
        <p:nvPicPr>
          <p:cNvPr id="12" name="Picture 12"/>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601939" y="208772"/>
            <a:ext cx="853523" cy="853523"/>
          </a:xfrm>
          <a:prstGeom prst="rect">
            <a:avLst/>
          </a:prstGeom>
        </p:spPr>
      </p:pic>
      <p:sp>
        <p:nvSpPr>
          <p:cNvPr id="13" name="TextBox 13"/>
          <p:cNvSpPr txBox="1"/>
          <p:nvPr/>
        </p:nvSpPr>
        <p:spPr>
          <a:xfrm>
            <a:off x="1670050" y="412063"/>
            <a:ext cx="2050943" cy="356821"/>
          </a:xfrm>
          <a:prstGeom prst="rect">
            <a:avLst/>
          </a:prstGeom>
        </p:spPr>
        <p:txBody>
          <a:bodyPr lIns="0" tIns="0" rIns="0" bIns="0" rtlCol="0" anchor="t">
            <a:spAutoFit/>
          </a:bodyPr>
          <a:lstStyle/>
          <a:p>
            <a:pPr>
              <a:lnSpc>
                <a:spcPts val="2907"/>
              </a:lnSpc>
            </a:pPr>
            <a:r>
              <a:rPr lang="en-US" sz="2076">
                <a:solidFill>
                  <a:srgbClr val="333333"/>
                </a:solidFill>
                <a:latin typeface="Lato"/>
              </a:rPr>
              <a:t>KELOMPOK B12</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B907"/>
        </a:solidFill>
        <a:effectLst/>
      </p:bgPr>
    </p:bg>
    <p:spTree>
      <p:nvGrpSpPr>
        <p:cNvPr id="1" name=""/>
        <p:cNvGrpSpPr/>
        <p:nvPr/>
      </p:nvGrpSpPr>
      <p:grpSpPr>
        <a:xfrm>
          <a:off x="0" y="0"/>
          <a:ext cx="0" cy="0"/>
          <a:chOff x="0" y="0"/>
          <a:chExt cx="0" cy="0"/>
        </a:xfrm>
      </p:grpSpPr>
      <p:sp>
        <p:nvSpPr>
          <p:cNvPr id="2" name="TextBox 2"/>
          <p:cNvSpPr txBox="1"/>
          <p:nvPr/>
        </p:nvSpPr>
        <p:spPr>
          <a:xfrm>
            <a:off x="1028700" y="1216270"/>
            <a:ext cx="16598548" cy="8684000"/>
          </a:xfrm>
          <a:prstGeom prst="rect">
            <a:avLst/>
          </a:prstGeom>
        </p:spPr>
        <p:txBody>
          <a:bodyPr lIns="0" tIns="0" rIns="0" bIns="0" rtlCol="0" anchor="t">
            <a:spAutoFit/>
          </a:bodyPr>
          <a:lstStyle/>
          <a:p>
            <a:pPr marL="794658" lvl="1" indent="-514350">
              <a:lnSpc>
                <a:spcPts val="3635"/>
              </a:lnSpc>
              <a:buFont typeface="+mj-lt"/>
              <a:buAutoNum type="arabicPeriod"/>
            </a:pPr>
            <a:r>
              <a:rPr lang="en-US" sz="2596" dirty="0" err="1">
                <a:solidFill>
                  <a:srgbClr val="FFFFFF"/>
                </a:solidFill>
                <a:latin typeface="Alata"/>
              </a:rPr>
              <a:t>Pencatatan</a:t>
            </a:r>
            <a:r>
              <a:rPr lang="en-US" sz="2596" dirty="0">
                <a:solidFill>
                  <a:srgbClr val="FFFFFF"/>
                </a:solidFill>
                <a:latin typeface="Alata"/>
              </a:rPr>
              <a:t> </a:t>
            </a:r>
            <a:r>
              <a:rPr lang="en-US" sz="2596" dirty="0" err="1">
                <a:solidFill>
                  <a:srgbClr val="FFFFFF"/>
                </a:solidFill>
                <a:latin typeface="Alata"/>
              </a:rPr>
              <a:t>pembelian</a:t>
            </a:r>
            <a:r>
              <a:rPr lang="en-US" sz="2596" dirty="0">
                <a:solidFill>
                  <a:srgbClr val="FFFFFF"/>
                </a:solidFill>
                <a:latin typeface="Alata"/>
              </a:rPr>
              <a:t> </a:t>
            </a:r>
            <a:r>
              <a:rPr lang="en-US" sz="2596" dirty="0" err="1">
                <a:solidFill>
                  <a:srgbClr val="FFFFFF"/>
                </a:solidFill>
                <a:latin typeface="Alata"/>
              </a:rPr>
              <a:t>bahan</a:t>
            </a:r>
            <a:r>
              <a:rPr lang="en-US" sz="2596" dirty="0">
                <a:solidFill>
                  <a:srgbClr val="FFFFFF"/>
                </a:solidFill>
                <a:latin typeface="Alata"/>
              </a:rPr>
              <a:t> </a:t>
            </a:r>
            <a:r>
              <a:rPr lang="en-US" sz="2596" dirty="0" err="1">
                <a:solidFill>
                  <a:srgbClr val="FFFFFF"/>
                </a:solidFill>
                <a:latin typeface="Alata"/>
              </a:rPr>
              <a:t>baku</a:t>
            </a:r>
            <a:r>
              <a:rPr lang="en-US" sz="2596" dirty="0">
                <a:solidFill>
                  <a:srgbClr val="FFFFFF"/>
                </a:solidFill>
                <a:latin typeface="Alata"/>
              </a:rPr>
              <a:t> </a:t>
            </a:r>
            <a:r>
              <a:rPr lang="en-US" sz="2596" dirty="0" err="1">
                <a:solidFill>
                  <a:srgbClr val="FFFFFF"/>
                </a:solidFill>
                <a:latin typeface="Alata"/>
              </a:rPr>
              <a:t>biasanya</a:t>
            </a:r>
            <a:r>
              <a:rPr lang="en-US" sz="2596" dirty="0">
                <a:solidFill>
                  <a:srgbClr val="FFFFFF"/>
                </a:solidFill>
                <a:latin typeface="Alata"/>
              </a:rPr>
              <a:t> </a:t>
            </a:r>
            <a:r>
              <a:rPr lang="en-US" sz="2596" dirty="0" err="1">
                <a:solidFill>
                  <a:srgbClr val="FFFFFF"/>
                </a:solidFill>
                <a:latin typeface="Alata"/>
              </a:rPr>
              <a:t>dicatat</a:t>
            </a:r>
            <a:r>
              <a:rPr lang="en-US" sz="2596" dirty="0">
                <a:solidFill>
                  <a:srgbClr val="FFFFFF"/>
                </a:solidFill>
                <a:latin typeface="Alata"/>
              </a:rPr>
              <a:t> </a:t>
            </a:r>
            <a:r>
              <a:rPr lang="en-US" sz="2596" dirty="0" err="1">
                <a:solidFill>
                  <a:srgbClr val="FFFFFF"/>
                </a:solidFill>
                <a:latin typeface="Alata"/>
              </a:rPr>
              <a:t>melalui</a:t>
            </a:r>
            <a:r>
              <a:rPr lang="en-US" sz="2596" dirty="0">
                <a:solidFill>
                  <a:srgbClr val="FFFFFF"/>
                </a:solidFill>
                <a:latin typeface="Alata"/>
              </a:rPr>
              <a:t> </a:t>
            </a:r>
            <a:r>
              <a:rPr lang="en-US" sz="2596" dirty="0" err="1">
                <a:solidFill>
                  <a:srgbClr val="FFFFFF"/>
                </a:solidFill>
                <a:latin typeface="Alata"/>
              </a:rPr>
              <a:t>apa</a:t>
            </a:r>
            <a:r>
              <a:rPr lang="en-US" sz="2596" dirty="0">
                <a:solidFill>
                  <a:srgbClr val="FFFFFF"/>
                </a:solidFill>
                <a:latin typeface="Alata"/>
              </a:rPr>
              <a:t>? </a:t>
            </a:r>
          </a:p>
          <a:p>
            <a:pPr marL="794658" lvl="1" indent="-514350">
              <a:lnSpc>
                <a:spcPts val="3635"/>
              </a:lnSpc>
              <a:buFont typeface="+mj-lt"/>
              <a:buAutoNum type="arabicPeriod"/>
            </a:pPr>
            <a:r>
              <a:rPr lang="en-US" sz="2596" dirty="0" err="1">
                <a:solidFill>
                  <a:srgbClr val="FFFFFF"/>
                </a:solidFill>
                <a:latin typeface="Alata"/>
              </a:rPr>
              <a:t>Pencatatan</a:t>
            </a:r>
            <a:r>
              <a:rPr lang="en-US" sz="2596" dirty="0">
                <a:solidFill>
                  <a:srgbClr val="FFFFFF"/>
                </a:solidFill>
                <a:latin typeface="Alata"/>
              </a:rPr>
              <a:t> </a:t>
            </a:r>
            <a:r>
              <a:rPr lang="en-US" sz="2596" dirty="0" err="1">
                <a:solidFill>
                  <a:srgbClr val="FFFFFF"/>
                </a:solidFill>
                <a:latin typeface="Alata"/>
              </a:rPr>
              <a:t>permintaan</a:t>
            </a:r>
            <a:r>
              <a:rPr lang="en-US" sz="2596" dirty="0">
                <a:solidFill>
                  <a:srgbClr val="FFFFFF"/>
                </a:solidFill>
                <a:latin typeface="Alata"/>
              </a:rPr>
              <a:t> </a:t>
            </a:r>
            <a:r>
              <a:rPr lang="en-US" sz="2596" dirty="0" err="1">
                <a:solidFill>
                  <a:srgbClr val="FFFFFF"/>
                </a:solidFill>
                <a:latin typeface="Alata"/>
              </a:rPr>
              <a:t>pesanan</a:t>
            </a:r>
            <a:r>
              <a:rPr lang="en-US" sz="2596" dirty="0">
                <a:solidFill>
                  <a:srgbClr val="FFFFFF"/>
                </a:solidFill>
                <a:latin typeface="Alata"/>
              </a:rPr>
              <a:t> yang </a:t>
            </a:r>
            <a:r>
              <a:rPr lang="en-US" sz="2596" dirty="0" err="1">
                <a:solidFill>
                  <a:srgbClr val="FFFFFF"/>
                </a:solidFill>
                <a:latin typeface="Alata"/>
              </a:rPr>
              <a:t>masuk</a:t>
            </a:r>
            <a:r>
              <a:rPr lang="en-US" sz="2596" dirty="0">
                <a:solidFill>
                  <a:srgbClr val="FFFFFF"/>
                </a:solidFill>
                <a:latin typeface="Alata"/>
              </a:rPr>
              <a:t> </a:t>
            </a:r>
            <a:r>
              <a:rPr lang="en-US" sz="2596" dirty="0" err="1">
                <a:solidFill>
                  <a:srgbClr val="FFFFFF"/>
                </a:solidFill>
                <a:latin typeface="Alata"/>
              </a:rPr>
              <a:t>biasanya</a:t>
            </a:r>
            <a:r>
              <a:rPr lang="en-US" sz="2596" dirty="0">
                <a:solidFill>
                  <a:srgbClr val="FFFFFF"/>
                </a:solidFill>
                <a:latin typeface="Alata"/>
              </a:rPr>
              <a:t> </a:t>
            </a:r>
            <a:r>
              <a:rPr lang="en-US" sz="2596" dirty="0" err="1">
                <a:solidFill>
                  <a:srgbClr val="FFFFFF"/>
                </a:solidFill>
                <a:latin typeface="Alata"/>
              </a:rPr>
              <a:t>dicatat</a:t>
            </a:r>
            <a:r>
              <a:rPr lang="en-US" sz="2596" dirty="0">
                <a:solidFill>
                  <a:srgbClr val="FFFFFF"/>
                </a:solidFill>
                <a:latin typeface="Alata"/>
              </a:rPr>
              <a:t> </a:t>
            </a:r>
            <a:r>
              <a:rPr lang="en-US" sz="2596" dirty="0" err="1">
                <a:solidFill>
                  <a:srgbClr val="FFFFFF"/>
                </a:solidFill>
                <a:latin typeface="Alata"/>
              </a:rPr>
              <a:t>melalui</a:t>
            </a:r>
            <a:r>
              <a:rPr lang="en-US" sz="2596" dirty="0">
                <a:solidFill>
                  <a:srgbClr val="FFFFFF"/>
                </a:solidFill>
                <a:latin typeface="Alata"/>
              </a:rPr>
              <a:t> </a:t>
            </a:r>
            <a:r>
              <a:rPr lang="en-US" sz="2596" dirty="0" err="1">
                <a:solidFill>
                  <a:srgbClr val="FFFFFF"/>
                </a:solidFill>
                <a:latin typeface="Alata"/>
              </a:rPr>
              <a:t>apa</a:t>
            </a:r>
            <a:r>
              <a:rPr lang="en-US" sz="2596" dirty="0">
                <a:solidFill>
                  <a:srgbClr val="FFFFFF"/>
                </a:solidFill>
                <a:latin typeface="Alata"/>
              </a:rPr>
              <a:t>? </a:t>
            </a:r>
          </a:p>
          <a:p>
            <a:pPr marL="794658" lvl="1" indent="-514350">
              <a:lnSpc>
                <a:spcPts val="3635"/>
              </a:lnSpc>
              <a:buFont typeface="+mj-lt"/>
              <a:buAutoNum type="arabicPeriod"/>
            </a:pPr>
            <a:r>
              <a:rPr lang="en-US" sz="2596" dirty="0" err="1">
                <a:solidFill>
                  <a:srgbClr val="FFFFFF"/>
                </a:solidFill>
                <a:latin typeface="Alata"/>
              </a:rPr>
              <a:t>Permintaan</a:t>
            </a:r>
            <a:r>
              <a:rPr lang="en-US" sz="2596" dirty="0">
                <a:solidFill>
                  <a:srgbClr val="FFFFFF"/>
                </a:solidFill>
                <a:latin typeface="Alata"/>
              </a:rPr>
              <a:t> </a:t>
            </a:r>
            <a:r>
              <a:rPr lang="en-US" sz="2596" dirty="0" err="1">
                <a:solidFill>
                  <a:srgbClr val="FFFFFF"/>
                </a:solidFill>
                <a:latin typeface="Alata"/>
              </a:rPr>
              <a:t>pesanan</a:t>
            </a:r>
            <a:r>
              <a:rPr lang="en-US" sz="2596" dirty="0">
                <a:solidFill>
                  <a:srgbClr val="FFFFFF"/>
                </a:solidFill>
                <a:latin typeface="Alata"/>
              </a:rPr>
              <a:t> </a:t>
            </a:r>
            <a:r>
              <a:rPr lang="en-US" sz="2596" dirty="0" err="1">
                <a:solidFill>
                  <a:srgbClr val="FFFFFF"/>
                </a:solidFill>
                <a:latin typeface="Alata"/>
              </a:rPr>
              <a:t>biasanya</a:t>
            </a:r>
            <a:r>
              <a:rPr lang="en-US" sz="2596" dirty="0">
                <a:solidFill>
                  <a:srgbClr val="FFFFFF"/>
                </a:solidFill>
                <a:latin typeface="Alata"/>
              </a:rPr>
              <a:t> </a:t>
            </a:r>
            <a:r>
              <a:rPr lang="en-US" sz="2596" dirty="0" err="1">
                <a:solidFill>
                  <a:srgbClr val="FFFFFF"/>
                </a:solidFill>
                <a:latin typeface="Alata"/>
              </a:rPr>
              <a:t>melalui</a:t>
            </a:r>
            <a:r>
              <a:rPr lang="en-US" sz="2596" dirty="0">
                <a:solidFill>
                  <a:srgbClr val="FFFFFF"/>
                </a:solidFill>
                <a:latin typeface="Alata"/>
              </a:rPr>
              <a:t> </a:t>
            </a:r>
            <a:r>
              <a:rPr lang="en-US" sz="2596" dirty="0" err="1">
                <a:solidFill>
                  <a:srgbClr val="FFFFFF"/>
                </a:solidFill>
                <a:latin typeface="Alata"/>
              </a:rPr>
              <a:t>apa</a:t>
            </a:r>
            <a:r>
              <a:rPr lang="en-US" sz="2596" dirty="0">
                <a:solidFill>
                  <a:srgbClr val="FFFFFF"/>
                </a:solidFill>
                <a:latin typeface="Alata"/>
              </a:rPr>
              <a:t>? </a:t>
            </a:r>
            <a:r>
              <a:rPr lang="en-US" sz="2596" dirty="0" err="1">
                <a:solidFill>
                  <a:srgbClr val="FFFFFF"/>
                </a:solidFill>
                <a:latin typeface="Alata"/>
              </a:rPr>
              <a:t>apakah</a:t>
            </a:r>
            <a:r>
              <a:rPr lang="en-US" sz="2596" dirty="0">
                <a:solidFill>
                  <a:srgbClr val="FFFFFF"/>
                </a:solidFill>
                <a:latin typeface="Alata"/>
              </a:rPr>
              <a:t> </a:t>
            </a:r>
            <a:r>
              <a:rPr lang="en-US" sz="2596" dirty="0" err="1">
                <a:solidFill>
                  <a:srgbClr val="FFFFFF"/>
                </a:solidFill>
                <a:latin typeface="Alata"/>
              </a:rPr>
              <a:t>melalui</a:t>
            </a:r>
            <a:r>
              <a:rPr lang="en-US" sz="2596" dirty="0">
                <a:solidFill>
                  <a:srgbClr val="FFFFFF"/>
                </a:solidFill>
                <a:latin typeface="Alata"/>
              </a:rPr>
              <a:t> </a:t>
            </a:r>
            <a:r>
              <a:rPr lang="en-US" sz="2596" dirty="0" err="1">
                <a:solidFill>
                  <a:srgbClr val="FFFFFF"/>
                </a:solidFill>
                <a:latin typeface="Alata"/>
              </a:rPr>
              <a:t>whatsapp</a:t>
            </a:r>
            <a:r>
              <a:rPr lang="en-US" sz="2596" dirty="0">
                <a:solidFill>
                  <a:srgbClr val="FFFFFF"/>
                </a:solidFill>
                <a:latin typeface="Alata"/>
              </a:rPr>
              <a:t> </a:t>
            </a:r>
            <a:r>
              <a:rPr lang="en-US" sz="2596" dirty="0" err="1">
                <a:solidFill>
                  <a:srgbClr val="FFFFFF"/>
                </a:solidFill>
                <a:latin typeface="Alata"/>
              </a:rPr>
              <a:t>saja</a:t>
            </a:r>
            <a:r>
              <a:rPr lang="en-US" sz="2596" dirty="0">
                <a:solidFill>
                  <a:srgbClr val="FFFFFF"/>
                </a:solidFill>
                <a:latin typeface="Alata"/>
              </a:rPr>
              <a:t> </a:t>
            </a:r>
            <a:r>
              <a:rPr lang="en-US" sz="2596" dirty="0" err="1">
                <a:solidFill>
                  <a:srgbClr val="FFFFFF"/>
                </a:solidFill>
                <a:latin typeface="Alata"/>
              </a:rPr>
              <a:t>atau</a:t>
            </a:r>
            <a:r>
              <a:rPr lang="en-US" sz="2596" dirty="0">
                <a:solidFill>
                  <a:srgbClr val="FFFFFF"/>
                </a:solidFill>
                <a:latin typeface="Alata"/>
              </a:rPr>
              <a:t> juga </a:t>
            </a:r>
            <a:r>
              <a:rPr lang="en-US" sz="2596" dirty="0" err="1">
                <a:solidFill>
                  <a:srgbClr val="FFFFFF"/>
                </a:solidFill>
                <a:latin typeface="Alata"/>
              </a:rPr>
              <a:t>m</a:t>
            </a:r>
            <a:r>
              <a:rPr lang="en-US" sz="2596" dirty="0" err="1">
                <a:solidFill>
                  <a:srgbClr val="FFFFFF"/>
                </a:solidFill>
                <a:latin typeface="Arimo"/>
              </a:rPr>
              <a:t>edsos</a:t>
            </a:r>
            <a:r>
              <a:rPr lang="en-US" sz="2596" dirty="0">
                <a:solidFill>
                  <a:srgbClr val="FFFFFF"/>
                </a:solidFill>
                <a:latin typeface="Arimo"/>
              </a:rPr>
              <a:t> lain? </a:t>
            </a:r>
          </a:p>
          <a:p>
            <a:pPr marL="794658" lvl="1" indent="-514350">
              <a:lnSpc>
                <a:spcPts val="3635"/>
              </a:lnSpc>
              <a:buFont typeface="+mj-lt"/>
              <a:buAutoNum type="arabicPeriod"/>
            </a:pPr>
            <a:r>
              <a:rPr lang="en-US" sz="2596" dirty="0" err="1">
                <a:solidFill>
                  <a:srgbClr val="FFFFFF"/>
                </a:solidFill>
                <a:latin typeface="Arimo"/>
              </a:rPr>
              <a:t>Menurut</a:t>
            </a:r>
            <a:r>
              <a:rPr lang="en-US" sz="2596" dirty="0">
                <a:solidFill>
                  <a:srgbClr val="FFFFFF"/>
                </a:solidFill>
                <a:latin typeface="Arimo"/>
              </a:rPr>
              <a:t> </a:t>
            </a:r>
            <a:r>
              <a:rPr lang="en-US" sz="2596" dirty="0" err="1">
                <a:solidFill>
                  <a:srgbClr val="FFFFFF"/>
                </a:solidFill>
                <a:latin typeface="Arimo"/>
              </a:rPr>
              <a:t>ibu</a:t>
            </a:r>
            <a:r>
              <a:rPr lang="en-US" sz="2596" dirty="0">
                <a:solidFill>
                  <a:srgbClr val="FFFFFF"/>
                </a:solidFill>
                <a:latin typeface="Arimo"/>
              </a:rPr>
              <a:t> </a:t>
            </a:r>
            <a:r>
              <a:rPr lang="en-US" sz="2596" dirty="0" err="1">
                <a:solidFill>
                  <a:srgbClr val="FFFFFF"/>
                </a:solidFill>
                <a:latin typeface="Arimo"/>
              </a:rPr>
              <a:t>dalam</a:t>
            </a:r>
            <a:r>
              <a:rPr lang="en-US" sz="2596" dirty="0">
                <a:solidFill>
                  <a:srgbClr val="FFFFFF"/>
                </a:solidFill>
                <a:latin typeface="Arimo"/>
              </a:rPr>
              <a:t> </a:t>
            </a:r>
            <a:r>
              <a:rPr lang="en-US" sz="2596" dirty="0" err="1">
                <a:solidFill>
                  <a:srgbClr val="FFFFFF"/>
                </a:solidFill>
                <a:latin typeface="Arimo"/>
              </a:rPr>
              <a:t>kedua</a:t>
            </a:r>
            <a:r>
              <a:rPr lang="en-US" sz="2596" dirty="0">
                <a:solidFill>
                  <a:srgbClr val="FFFFFF"/>
                </a:solidFill>
                <a:latin typeface="Arimo"/>
              </a:rPr>
              <a:t> </a:t>
            </a:r>
            <a:r>
              <a:rPr lang="en-US" sz="2596" dirty="0" err="1">
                <a:solidFill>
                  <a:srgbClr val="FFFFFF"/>
                </a:solidFill>
                <a:latin typeface="Arimo"/>
              </a:rPr>
              <a:t>pencatatan</a:t>
            </a:r>
            <a:r>
              <a:rPr lang="en-US" sz="2596" dirty="0">
                <a:solidFill>
                  <a:srgbClr val="FFFFFF"/>
                </a:solidFill>
                <a:latin typeface="Arimo"/>
              </a:rPr>
              <a:t> </a:t>
            </a:r>
            <a:r>
              <a:rPr lang="en-US" sz="2596" dirty="0" err="1">
                <a:solidFill>
                  <a:srgbClr val="FFFFFF"/>
                </a:solidFill>
                <a:latin typeface="Arimo"/>
              </a:rPr>
              <a:t>dengan</a:t>
            </a:r>
            <a:r>
              <a:rPr lang="en-US" sz="2596" dirty="0">
                <a:solidFill>
                  <a:srgbClr val="FFFFFF"/>
                </a:solidFill>
                <a:latin typeface="Arimo"/>
              </a:rPr>
              <a:t> manual </a:t>
            </a:r>
            <a:r>
              <a:rPr lang="en-US" sz="2596" dirty="0" err="1">
                <a:solidFill>
                  <a:srgbClr val="FFFFFF"/>
                </a:solidFill>
                <a:latin typeface="Arimo"/>
              </a:rPr>
              <a:t>apakah</a:t>
            </a:r>
            <a:r>
              <a:rPr lang="en-US" sz="2596" dirty="0">
                <a:solidFill>
                  <a:srgbClr val="FFFFFF"/>
                </a:solidFill>
                <a:latin typeface="Arimo"/>
              </a:rPr>
              <a:t> </a:t>
            </a:r>
            <a:r>
              <a:rPr lang="en-US" sz="2596" dirty="0" err="1">
                <a:solidFill>
                  <a:srgbClr val="FFFFFF"/>
                </a:solidFill>
                <a:latin typeface="Arimo"/>
              </a:rPr>
              <a:t>sudah</a:t>
            </a:r>
            <a:r>
              <a:rPr lang="en-US" sz="2596" dirty="0">
                <a:solidFill>
                  <a:srgbClr val="FFFFFF"/>
                </a:solidFill>
                <a:latin typeface="Arimo"/>
              </a:rPr>
              <a:t> </a:t>
            </a:r>
            <a:r>
              <a:rPr lang="en-US" sz="2596" dirty="0" err="1">
                <a:solidFill>
                  <a:srgbClr val="FFFFFF"/>
                </a:solidFill>
                <a:latin typeface="Arimo"/>
              </a:rPr>
              <a:t>efektif</a:t>
            </a:r>
            <a:r>
              <a:rPr lang="en-US" sz="2596" dirty="0">
                <a:solidFill>
                  <a:srgbClr val="FFFFFF"/>
                </a:solidFill>
                <a:latin typeface="Arimo"/>
              </a:rPr>
              <a:t> </a:t>
            </a:r>
            <a:r>
              <a:rPr lang="en-US" sz="2596" dirty="0" err="1">
                <a:solidFill>
                  <a:srgbClr val="FFFFFF"/>
                </a:solidFill>
                <a:latin typeface="Arimo"/>
              </a:rPr>
              <a:t>jika</a:t>
            </a:r>
            <a:r>
              <a:rPr lang="en-US" sz="2596" dirty="0">
                <a:solidFill>
                  <a:srgbClr val="FFFFFF"/>
                </a:solidFill>
                <a:latin typeface="Arimo"/>
              </a:rPr>
              <a:t> </a:t>
            </a:r>
            <a:r>
              <a:rPr lang="en-US" sz="2596" dirty="0" err="1">
                <a:solidFill>
                  <a:srgbClr val="FFFFFF"/>
                </a:solidFill>
                <a:latin typeface="Arimo"/>
              </a:rPr>
              <a:t>dilakukan</a:t>
            </a:r>
            <a:r>
              <a:rPr lang="en-US" sz="2596" dirty="0">
                <a:solidFill>
                  <a:srgbClr val="FFFFFF"/>
                </a:solidFill>
                <a:latin typeface="Arimo"/>
              </a:rPr>
              <a:t> </a:t>
            </a:r>
            <a:r>
              <a:rPr lang="en-US" sz="2596" dirty="0" err="1">
                <a:solidFill>
                  <a:srgbClr val="FFFFFF"/>
                </a:solidFill>
                <a:latin typeface="Arimo"/>
              </a:rPr>
              <a:t>sampai</a:t>
            </a:r>
            <a:r>
              <a:rPr lang="en-US" sz="2596" dirty="0">
                <a:solidFill>
                  <a:srgbClr val="FFFFFF"/>
                </a:solidFill>
                <a:latin typeface="Arimo"/>
              </a:rPr>
              <a:t> </a:t>
            </a:r>
            <a:r>
              <a:rPr lang="en-US" sz="2596" dirty="0" err="1">
                <a:solidFill>
                  <a:srgbClr val="FFFFFF"/>
                </a:solidFill>
                <a:latin typeface="Arimo"/>
              </a:rPr>
              <a:t>seterusnya</a:t>
            </a:r>
            <a:r>
              <a:rPr lang="en-US" sz="2596" dirty="0">
                <a:solidFill>
                  <a:srgbClr val="FFFFFF"/>
                </a:solidFill>
                <a:latin typeface="Arimo"/>
              </a:rPr>
              <a:t>?</a:t>
            </a:r>
          </a:p>
          <a:p>
            <a:pPr marL="794658" lvl="1" indent="-514350">
              <a:lnSpc>
                <a:spcPts val="3635"/>
              </a:lnSpc>
              <a:buFont typeface="+mj-lt"/>
              <a:buAutoNum type="arabicPeriod"/>
            </a:pPr>
            <a:r>
              <a:rPr lang="en-US" sz="2596" dirty="0" err="1">
                <a:solidFill>
                  <a:srgbClr val="FFFFFF"/>
                </a:solidFill>
                <a:latin typeface="Arimo"/>
              </a:rPr>
              <a:t>Apakah</a:t>
            </a:r>
            <a:r>
              <a:rPr lang="en-US" sz="2596" dirty="0">
                <a:solidFill>
                  <a:srgbClr val="FFFFFF"/>
                </a:solidFill>
                <a:latin typeface="Arimo"/>
              </a:rPr>
              <a:t> </a:t>
            </a:r>
            <a:r>
              <a:rPr lang="en-US" sz="2596" dirty="0" err="1">
                <a:solidFill>
                  <a:srgbClr val="FFFFFF"/>
                </a:solidFill>
                <a:latin typeface="Arimo"/>
              </a:rPr>
              <a:t>usaha</a:t>
            </a:r>
            <a:r>
              <a:rPr lang="en-US" sz="2596" dirty="0">
                <a:solidFill>
                  <a:srgbClr val="FFFFFF"/>
                </a:solidFill>
                <a:latin typeface="Arimo"/>
              </a:rPr>
              <a:t> </a:t>
            </a:r>
            <a:r>
              <a:rPr lang="en-US" sz="2596" dirty="0" err="1">
                <a:solidFill>
                  <a:srgbClr val="FFFFFF"/>
                </a:solidFill>
                <a:latin typeface="Arimo"/>
              </a:rPr>
              <a:t>konveksi</a:t>
            </a:r>
            <a:r>
              <a:rPr lang="en-US" sz="2596" dirty="0">
                <a:solidFill>
                  <a:srgbClr val="FFFFFF"/>
                </a:solidFill>
                <a:latin typeface="Arimo"/>
              </a:rPr>
              <a:t> </a:t>
            </a:r>
            <a:r>
              <a:rPr lang="en-US" sz="2596" dirty="0" err="1">
                <a:solidFill>
                  <a:srgbClr val="FFFFFF"/>
                </a:solidFill>
                <a:latin typeface="Arimo"/>
              </a:rPr>
              <a:t>ibu</a:t>
            </a:r>
            <a:r>
              <a:rPr lang="en-US" sz="2596" dirty="0">
                <a:solidFill>
                  <a:srgbClr val="FFFFFF"/>
                </a:solidFill>
                <a:latin typeface="Arimo"/>
              </a:rPr>
              <a:t> </a:t>
            </a:r>
            <a:r>
              <a:rPr lang="en-US" sz="2596" dirty="0" err="1">
                <a:solidFill>
                  <a:srgbClr val="FFFFFF"/>
                </a:solidFill>
                <a:latin typeface="Arimo"/>
              </a:rPr>
              <a:t>pernah</a:t>
            </a:r>
            <a:r>
              <a:rPr lang="en-US" sz="2596" dirty="0">
                <a:solidFill>
                  <a:srgbClr val="FFFFFF"/>
                </a:solidFill>
                <a:latin typeface="Arimo"/>
              </a:rPr>
              <a:t> </a:t>
            </a:r>
            <a:r>
              <a:rPr lang="en-US" sz="2596" dirty="0" err="1">
                <a:solidFill>
                  <a:srgbClr val="FFFFFF"/>
                </a:solidFill>
                <a:latin typeface="Arimo"/>
              </a:rPr>
              <a:t>mencoba</a:t>
            </a:r>
            <a:r>
              <a:rPr lang="en-US" sz="2596" dirty="0">
                <a:solidFill>
                  <a:srgbClr val="FFFFFF"/>
                </a:solidFill>
                <a:latin typeface="Arimo"/>
              </a:rPr>
              <a:t> </a:t>
            </a:r>
            <a:r>
              <a:rPr lang="en-US" sz="2596" dirty="0" err="1">
                <a:solidFill>
                  <a:srgbClr val="FFFFFF"/>
                </a:solidFill>
                <a:latin typeface="Arimo"/>
              </a:rPr>
              <a:t>menggunakan</a:t>
            </a:r>
            <a:r>
              <a:rPr lang="en-US" sz="2596" dirty="0">
                <a:solidFill>
                  <a:srgbClr val="FFFFFF"/>
                </a:solidFill>
                <a:latin typeface="Arimo"/>
              </a:rPr>
              <a:t> platform </a:t>
            </a:r>
            <a:r>
              <a:rPr lang="en-US" sz="2596" dirty="0" err="1">
                <a:solidFill>
                  <a:srgbClr val="FFFFFF"/>
                </a:solidFill>
                <a:latin typeface="Arimo"/>
              </a:rPr>
              <a:t>untuk</a:t>
            </a:r>
            <a:r>
              <a:rPr lang="en-US" sz="2596" dirty="0">
                <a:solidFill>
                  <a:srgbClr val="FFFFFF"/>
                </a:solidFill>
                <a:latin typeface="Arimo"/>
              </a:rPr>
              <a:t> </a:t>
            </a:r>
            <a:r>
              <a:rPr lang="en-US" sz="2596" dirty="0" err="1">
                <a:solidFill>
                  <a:srgbClr val="FFFFFF"/>
                </a:solidFill>
                <a:latin typeface="Arimo"/>
              </a:rPr>
              <a:t>pencatatan</a:t>
            </a:r>
            <a:r>
              <a:rPr lang="en-US" sz="2596" dirty="0">
                <a:solidFill>
                  <a:srgbClr val="FFFFFF"/>
                </a:solidFill>
                <a:latin typeface="Arimo"/>
              </a:rPr>
              <a:t>?</a:t>
            </a:r>
          </a:p>
          <a:p>
            <a:pPr marL="794658" lvl="1" indent="-514350">
              <a:lnSpc>
                <a:spcPts val="3635"/>
              </a:lnSpc>
              <a:buFont typeface="+mj-lt"/>
              <a:buAutoNum type="arabicPeriod"/>
            </a:pPr>
            <a:r>
              <a:rPr lang="en-US" sz="2596" dirty="0">
                <a:solidFill>
                  <a:srgbClr val="FFFFFF"/>
                </a:solidFill>
                <a:latin typeface="Arimo"/>
              </a:rPr>
              <a:t>Kira - </a:t>
            </a:r>
            <a:r>
              <a:rPr lang="en-US" sz="2596" dirty="0" err="1">
                <a:solidFill>
                  <a:srgbClr val="FFFFFF"/>
                </a:solidFill>
                <a:latin typeface="Arimo"/>
              </a:rPr>
              <a:t>kira</a:t>
            </a:r>
            <a:r>
              <a:rPr lang="en-US" sz="2596" dirty="0">
                <a:solidFill>
                  <a:srgbClr val="FFFFFF"/>
                </a:solidFill>
                <a:latin typeface="Arimo"/>
              </a:rPr>
              <a:t> </a:t>
            </a:r>
            <a:r>
              <a:rPr lang="en-US" sz="2596" dirty="0" err="1">
                <a:solidFill>
                  <a:srgbClr val="FFFFFF"/>
                </a:solidFill>
                <a:latin typeface="Arimo"/>
              </a:rPr>
              <a:t>kalau</a:t>
            </a:r>
            <a:r>
              <a:rPr lang="en-US" sz="2596" dirty="0">
                <a:solidFill>
                  <a:srgbClr val="FFFFFF"/>
                </a:solidFill>
                <a:latin typeface="Arimo"/>
              </a:rPr>
              <a:t> </a:t>
            </a:r>
            <a:r>
              <a:rPr lang="en-US" sz="2596" dirty="0" err="1">
                <a:solidFill>
                  <a:srgbClr val="FFFFFF"/>
                </a:solidFill>
                <a:latin typeface="Arimo"/>
              </a:rPr>
              <a:t>ada</a:t>
            </a:r>
            <a:r>
              <a:rPr lang="en-US" sz="2596" dirty="0">
                <a:solidFill>
                  <a:srgbClr val="FFFFFF"/>
                </a:solidFill>
                <a:latin typeface="Arimo"/>
              </a:rPr>
              <a:t> platform </a:t>
            </a:r>
            <a:r>
              <a:rPr lang="en-US" sz="2596" dirty="0" err="1">
                <a:solidFill>
                  <a:srgbClr val="FFFFFF"/>
                </a:solidFill>
                <a:latin typeface="Arimo"/>
              </a:rPr>
              <a:t>dalam</a:t>
            </a:r>
            <a:r>
              <a:rPr lang="en-US" sz="2596" dirty="0">
                <a:solidFill>
                  <a:srgbClr val="FFFFFF"/>
                </a:solidFill>
                <a:latin typeface="Arimo"/>
              </a:rPr>
              <a:t> </a:t>
            </a:r>
            <a:r>
              <a:rPr lang="en-US" sz="2596" dirty="0" err="1">
                <a:solidFill>
                  <a:srgbClr val="FFFFFF"/>
                </a:solidFill>
                <a:latin typeface="Arimo"/>
              </a:rPr>
              <a:t>pencatatan</a:t>
            </a:r>
            <a:r>
              <a:rPr lang="en-US" sz="2596" dirty="0">
                <a:solidFill>
                  <a:srgbClr val="FFFFFF"/>
                </a:solidFill>
                <a:latin typeface="Arimo"/>
              </a:rPr>
              <a:t> </a:t>
            </a:r>
            <a:r>
              <a:rPr lang="en-US" sz="2596" dirty="0" err="1">
                <a:solidFill>
                  <a:srgbClr val="FFFFFF"/>
                </a:solidFill>
                <a:latin typeface="Arimo"/>
              </a:rPr>
              <a:t>tadi</a:t>
            </a:r>
            <a:r>
              <a:rPr lang="en-US" sz="2596" dirty="0">
                <a:solidFill>
                  <a:srgbClr val="FFFFFF"/>
                </a:solidFill>
                <a:latin typeface="Arimo"/>
              </a:rPr>
              <a:t> </a:t>
            </a:r>
            <a:r>
              <a:rPr lang="en-US" sz="2596" dirty="0" err="1">
                <a:solidFill>
                  <a:srgbClr val="FFFFFF"/>
                </a:solidFill>
                <a:latin typeface="Arimo"/>
              </a:rPr>
              <a:t>apakah</a:t>
            </a:r>
            <a:r>
              <a:rPr lang="en-US" sz="2596" dirty="0">
                <a:solidFill>
                  <a:srgbClr val="FFFFFF"/>
                </a:solidFill>
                <a:latin typeface="Arimo"/>
              </a:rPr>
              <a:t> </a:t>
            </a:r>
            <a:r>
              <a:rPr lang="en-US" sz="2596" dirty="0" err="1">
                <a:solidFill>
                  <a:srgbClr val="FFFFFF"/>
                </a:solidFill>
                <a:latin typeface="Arimo"/>
              </a:rPr>
              <a:t>ibu</a:t>
            </a:r>
            <a:r>
              <a:rPr lang="en-US" sz="2596" dirty="0">
                <a:solidFill>
                  <a:srgbClr val="FFFFFF"/>
                </a:solidFill>
                <a:latin typeface="Arimo"/>
              </a:rPr>
              <a:t> </a:t>
            </a:r>
            <a:r>
              <a:rPr lang="en-US" sz="2596" dirty="0" err="1">
                <a:solidFill>
                  <a:srgbClr val="FFFFFF"/>
                </a:solidFill>
                <a:latin typeface="Arimo"/>
              </a:rPr>
              <a:t>tertarik</a:t>
            </a:r>
            <a:r>
              <a:rPr lang="en-US" sz="2596" dirty="0">
                <a:solidFill>
                  <a:srgbClr val="FFFFFF"/>
                </a:solidFill>
                <a:latin typeface="Arimo"/>
              </a:rPr>
              <a:t> </a:t>
            </a:r>
            <a:r>
              <a:rPr lang="en-US" sz="2596" dirty="0" err="1">
                <a:solidFill>
                  <a:srgbClr val="FFFFFF"/>
                </a:solidFill>
                <a:latin typeface="Arimo"/>
              </a:rPr>
              <a:t>menggunakannya</a:t>
            </a:r>
            <a:r>
              <a:rPr lang="en-US" sz="2596" dirty="0">
                <a:solidFill>
                  <a:srgbClr val="FFFFFF"/>
                </a:solidFill>
                <a:latin typeface="Arimo"/>
              </a:rPr>
              <a:t>?</a:t>
            </a:r>
          </a:p>
          <a:p>
            <a:pPr marL="794658" lvl="1" indent="-514350">
              <a:lnSpc>
                <a:spcPts val="3635"/>
              </a:lnSpc>
              <a:buFont typeface="+mj-lt"/>
              <a:buAutoNum type="arabicPeriod"/>
            </a:pPr>
            <a:r>
              <a:rPr lang="en-US" sz="2596" dirty="0" err="1">
                <a:solidFill>
                  <a:srgbClr val="FFFFFF"/>
                </a:solidFill>
                <a:latin typeface="Arimo"/>
              </a:rPr>
              <a:t>Kalau</a:t>
            </a:r>
            <a:r>
              <a:rPr lang="en-US" sz="2596" dirty="0">
                <a:solidFill>
                  <a:srgbClr val="FFFFFF"/>
                </a:solidFill>
                <a:latin typeface="Arimo"/>
              </a:rPr>
              <a:t> </a:t>
            </a:r>
            <a:r>
              <a:rPr lang="en-US" sz="2596" dirty="0" err="1">
                <a:solidFill>
                  <a:srgbClr val="FFFFFF"/>
                </a:solidFill>
                <a:latin typeface="Arimo"/>
              </a:rPr>
              <a:t>boleh</a:t>
            </a:r>
            <a:r>
              <a:rPr lang="en-US" sz="2596" dirty="0">
                <a:solidFill>
                  <a:srgbClr val="FFFFFF"/>
                </a:solidFill>
                <a:latin typeface="Arimo"/>
              </a:rPr>
              <a:t> tau </a:t>
            </a:r>
            <a:r>
              <a:rPr lang="en-US" sz="2596" dirty="0" err="1">
                <a:solidFill>
                  <a:srgbClr val="FFFFFF"/>
                </a:solidFill>
                <a:latin typeface="Arimo"/>
              </a:rPr>
              <a:t>ibu</a:t>
            </a:r>
            <a:r>
              <a:rPr lang="en-US" sz="2596" dirty="0">
                <a:solidFill>
                  <a:srgbClr val="FFFFFF"/>
                </a:solidFill>
                <a:latin typeface="Arimo"/>
              </a:rPr>
              <a:t> </a:t>
            </a:r>
            <a:r>
              <a:rPr lang="en-US" sz="2596" dirty="0" err="1">
                <a:solidFill>
                  <a:srgbClr val="FFFFFF"/>
                </a:solidFill>
                <a:latin typeface="Arimo"/>
              </a:rPr>
              <a:t>sudah</a:t>
            </a:r>
            <a:r>
              <a:rPr lang="en-US" sz="2596" dirty="0">
                <a:solidFill>
                  <a:srgbClr val="FFFFFF"/>
                </a:solidFill>
                <a:latin typeface="Arimo"/>
              </a:rPr>
              <a:t> </a:t>
            </a:r>
            <a:r>
              <a:rPr lang="en-US" sz="2596" dirty="0" err="1">
                <a:solidFill>
                  <a:srgbClr val="FFFFFF"/>
                </a:solidFill>
                <a:latin typeface="Arimo"/>
              </a:rPr>
              <a:t>berapa</a:t>
            </a:r>
            <a:r>
              <a:rPr lang="en-US" sz="2596" dirty="0">
                <a:solidFill>
                  <a:srgbClr val="FFFFFF"/>
                </a:solidFill>
                <a:latin typeface="Arimo"/>
              </a:rPr>
              <a:t> lama </a:t>
            </a:r>
            <a:r>
              <a:rPr lang="en-US" sz="2596" dirty="0" err="1">
                <a:solidFill>
                  <a:srgbClr val="FFFFFF"/>
                </a:solidFill>
                <a:latin typeface="Arimo"/>
              </a:rPr>
              <a:t>memiliki</a:t>
            </a:r>
            <a:r>
              <a:rPr lang="en-US" sz="2596" dirty="0">
                <a:solidFill>
                  <a:srgbClr val="FFFFFF"/>
                </a:solidFill>
                <a:latin typeface="Arimo"/>
              </a:rPr>
              <a:t> </a:t>
            </a:r>
            <a:r>
              <a:rPr lang="en-US" sz="2596" dirty="0" err="1">
                <a:solidFill>
                  <a:srgbClr val="FFFFFF"/>
                </a:solidFill>
                <a:latin typeface="Arimo"/>
              </a:rPr>
              <a:t>usaha</a:t>
            </a:r>
            <a:r>
              <a:rPr lang="en-US" sz="2596" dirty="0">
                <a:solidFill>
                  <a:srgbClr val="FFFFFF"/>
                </a:solidFill>
                <a:latin typeface="Arimo"/>
              </a:rPr>
              <a:t> </a:t>
            </a:r>
            <a:r>
              <a:rPr lang="en-US" sz="2596" dirty="0" err="1">
                <a:solidFill>
                  <a:srgbClr val="FFFFFF"/>
                </a:solidFill>
                <a:latin typeface="Arimo"/>
              </a:rPr>
              <a:t>konveksi</a:t>
            </a:r>
            <a:r>
              <a:rPr lang="en-US" sz="2596" dirty="0">
                <a:solidFill>
                  <a:srgbClr val="FFFFFF"/>
                </a:solidFill>
                <a:latin typeface="Arimo"/>
              </a:rPr>
              <a:t> </a:t>
            </a:r>
            <a:r>
              <a:rPr lang="en-US" sz="2596" dirty="0" err="1">
                <a:solidFill>
                  <a:srgbClr val="FFFFFF"/>
                </a:solidFill>
                <a:latin typeface="Arimo"/>
              </a:rPr>
              <a:t>ini</a:t>
            </a:r>
            <a:r>
              <a:rPr lang="en-US" sz="2596" dirty="0">
                <a:solidFill>
                  <a:srgbClr val="FFFFFF"/>
                </a:solidFill>
                <a:latin typeface="Arimo"/>
              </a:rPr>
              <a:t>?</a:t>
            </a:r>
          </a:p>
          <a:p>
            <a:pPr marL="794658" lvl="1" indent="-514350">
              <a:lnSpc>
                <a:spcPts val="3635"/>
              </a:lnSpc>
              <a:buFont typeface="+mj-lt"/>
              <a:buAutoNum type="arabicPeriod"/>
            </a:pPr>
            <a:r>
              <a:rPr lang="en-US" sz="2596" dirty="0" err="1">
                <a:solidFill>
                  <a:srgbClr val="FFFFFF"/>
                </a:solidFill>
                <a:latin typeface="Arimo"/>
              </a:rPr>
              <a:t>Berapa</a:t>
            </a:r>
            <a:r>
              <a:rPr lang="en-US" sz="2596" dirty="0">
                <a:solidFill>
                  <a:srgbClr val="FFFFFF"/>
                </a:solidFill>
                <a:latin typeface="Arimo"/>
              </a:rPr>
              <a:t> </a:t>
            </a:r>
            <a:r>
              <a:rPr lang="en-US" sz="2596" dirty="0" err="1">
                <a:solidFill>
                  <a:srgbClr val="FFFFFF"/>
                </a:solidFill>
                <a:latin typeface="Arimo"/>
              </a:rPr>
              <a:t>pegawai</a:t>
            </a:r>
            <a:r>
              <a:rPr lang="en-US" sz="2596" dirty="0">
                <a:solidFill>
                  <a:srgbClr val="FFFFFF"/>
                </a:solidFill>
                <a:latin typeface="Arimo"/>
              </a:rPr>
              <a:t> </a:t>
            </a:r>
            <a:r>
              <a:rPr lang="en-US" sz="2596" dirty="0" err="1">
                <a:solidFill>
                  <a:srgbClr val="FFFFFF"/>
                </a:solidFill>
                <a:latin typeface="Arimo"/>
              </a:rPr>
              <a:t>ibu</a:t>
            </a:r>
            <a:r>
              <a:rPr lang="en-US" sz="2596" dirty="0">
                <a:solidFill>
                  <a:srgbClr val="FFFFFF"/>
                </a:solidFill>
                <a:latin typeface="Arimo"/>
              </a:rPr>
              <a:t> </a:t>
            </a:r>
            <a:r>
              <a:rPr lang="en-US" sz="2596" dirty="0" err="1">
                <a:solidFill>
                  <a:srgbClr val="FFFFFF"/>
                </a:solidFill>
                <a:latin typeface="Arimo"/>
              </a:rPr>
              <a:t>sekarang</a:t>
            </a:r>
            <a:r>
              <a:rPr lang="en-US" sz="2596" dirty="0">
                <a:solidFill>
                  <a:srgbClr val="FFFFFF"/>
                </a:solidFill>
                <a:latin typeface="Arimo"/>
              </a:rPr>
              <a:t>?</a:t>
            </a:r>
          </a:p>
          <a:p>
            <a:pPr marL="794658" lvl="1" indent="-514350">
              <a:lnSpc>
                <a:spcPts val="3635"/>
              </a:lnSpc>
              <a:buFont typeface="+mj-lt"/>
              <a:buAutoNum type="arabicPeriod"/>
            </a:pPr>
            <a:r>
              <a:rPr lang="en-US" sz="2596" dirty="0" err="1">
                <a:solidFill>
                  <a:srgbClr val="FFFFFF"/>
                </a:solidFill>
                <a:latin typeface="Arimo"/>
              </a:rPr>
              <a:t>Bahan</a:t>
            </a:r>
            <a:r>
              <a:rPr lang="en-US" sz="2596" dirty="0">
                <a:solidFill>
                  <a:srgbClr val="FFFFFF"/>
                </a:solidFill>
                <a:latin typeface="Arimo"/>
              </a:rPr>
              <a:t> </a:t>
            </a:r>
            <a:r>
              <a:rPr lang="en-US" sz="2596" dirty="0" err="1">
                <a:solidFill>
                  <a:srgbClr val="FFFFFF"/>
                </a:solidFill>
                <a:latin typeface="Arimo"/>
              </a:rPr>
              <a:t>baku</a:t>
            </a:r>
            <a:r>
              <a:rPr lang="en-US" sz="2596" dirty="0">
                <a:solidFill>
                  <a:srgbClr val="FFFFFF"/>
                </a:solidFill>
                <a:latin typeface="Arimo"/>
              </a:rPr>
              <a:t> </a:t>
            </a:r>
            <a:r>
              <a:rPr lang="en-US" sz="2596" dirty="0" err="1">
                <a:solidFill>
                  <a:srgbClr val="FFFFFF"/>
                </a:solidFill>
                <a:latin typeface="Arimo"/>
              </a:rPr>
              <a:t>apa</a:t>
            </a:r>
            <a:r>
              <a:rPr lang="en-US" sz="2596" dirty="0">
                <a:solidFill>
                  <a:srgbClr val="FFFFFF"/>
                </a:solidFill>
                <a:latin typeface="Arimo"/>
              </a:rPr>
              <a:t> </a:t>
            </a:r>
            <a:r>
              <a:rPr lang="en-US" sz="2596" dirty="0" err="1">
                <a:solidFill>
                  <a:srgbClr val="FFFFFF"/>
                </a:solidFill>
                <a:latin typeface="Arimo"/>
              </a:rPr>
              <a:t>saja</a:t>
            </a:r>
            <a:r>
              <a:rPr lang="en-US" sz="2596" dirty="0">
                <a:solidFill>
                  <a:srgbClr val="FFFFFF"/>
                </a:solidFill>
                <a:latin typeface="Arimo"/>
              </a:rPr>
              <a:t> yang </a:t>
            </a:r>
            <a:r>
              <a:rPr lang="en-US" sz="2596" dirty="0" err="1">
                <a:solidFill>
                  <a:srgbClr val="FFFFFF"/>
                </a:solidFill>
                <a:latin typeface="Arimo"/>
              </a:rPr>
              <a:t>perlu</a:t>
            </a:r>
            <a:r>
              <a:rPr lang="en-US" sz="2596" dirty="0">
                <a:solidFill>
                  <a:srgbClr val="FFFFFF"/>
                </a:solidFill>
                <a:latin typeface="Arimo"/>
              </a:rPr>
              <a:t> </a:t>
            </a:r>
            <a:r>
              <a:rPr lang="en-US" sz="2596" dirty="0" err="1">
                <a:solidFill>
                  <a:srgbClr val="FFFFFF"/>
                </a:solidFill>
                <a:latin typeface="Arimo"/>
              </a:rPr>
              <a:t>dicatat</a:t>
            </a:r>
            <a:r>
              <a:rPr lang="en-US" sz="2596" dirty="0">
                <a:solidFill>
                  <a:srgbClr val="FFFFFF"/>
                </a:solidFill>
                <a:latin typeface="Arimo"/>
              </a:rPr>
              <a:t>?</a:t>
            </a:r>
          </a:p>
          <a:p>
            <a:pPr marL="794658" lvl="1" indent="-514350">
              <a:lnSpc>
                <a:spcPts val="3635"/>
              </a:lnSpc>
              <a:buFont typeface="+mj-lt"/>
              <a:buAutoNum type="arabicPeriod"/>
            </a:pPr>
            <a:r>
              <a:rPr lang="en-US" sz="2596" dirty="0" err="1">
                <a:solidFill>
                  <a:srgbClr val="FFFFFF"/>
                </a:solidFill>
                <a:latin typeface="Alata"/>
              </a:rPr>
              <a:t>Pesanan</a:t>
            </a:r>
            <a:r>
              <a:rPr lang="en-US" sz="2596" dirty="0">
                <a:solidFill>
                  <a:srgbClr val="FFFFFF"/>
                </a:solidFill>
                <a:latin typeface="Alata"/>
              </a:rPr>
              <a:t> </a:t>
            </a:r>
            <a:r>
              <a:rPr lang="en-US" sz="2596" dirty="0" err="1">
                <a:solidFill>
                  <a:srgbClr val="FFFFFF"/>
                </a:solidFill>
                <a:latin typeface="Alata"/>
              </a:rPr>
              <a:t>pem</a:t>
            </a:r>
            <a:r>
              <a:rPr lang="en-US" sz="2596" dirty="0" err="1">
                <a:solidFill>
                  <a:srgbClr val="FFFFFF"/>
                </a:solidFill>
                <a:latin typeface="Arimo"/>
              </a:rPr>
              <a:t>belian</a:t>
            </a:r>
            <a:r>
              <a:rPr lang="en-US" sz="2596" dirty="0">
                <a:solidFill>
                  <a:srgbClr val="FFFFFF"/>
                </a:solidFill>
                <a:latin typeface="Arimo"/>
              </a:rPr>
              <a:t> </a:t>
            </a:r>
            <a:r>
              <a:rPr lang="en-US" sz="2596" dirty="0" err="1">
                <a:solidFill>
                  <a:srgbClr val="FFFFFF"/>
                </a:solidFill>
                <a:latin typeface="Arimo"/>
              </a:rPr>
              <a:t>apa</a:t>
            </a:r>
            <a:r>
              <a:rPr lang="en-US" sz="2596" dirty="0">
                <a:solidFill>
                  <a:srgbClr val="FFFFFF"/>
                </a:solidFill>
                <a:latin typeface="Arimo"/>
              </a:rPr>
              <a:t> </a:t>
            </a:r>
            <a:r>
              <a:rPr lang="en-US" sz="2596" dirty="0" err="1">
                <a:solidFill>
                  <a:srgbClr val="FFFFFF"/>
                </a:solidFill>
                <a:latin typeface="Arimo"/>
              </a:rPr>
              <a:t>saja</a:t>
            </a:r>
            <a:r>
              <a:rPr lang="en-US" sz="2596" dirty="0">
                <a:solidFill>
                  <a:srgbClr val="FFFFFF"/>
                </a:solidFill>
                <a:latin typeface="Arimo"/>
              </a:rPr>
              <a:t> yang </a:t>
            </a:r>
            <a:r>
              <a:rPr lang="en-US" sz="2596" dirty="0" err="1">
                <a:solidFill>
                  <a:srgbClr val="FFFFFF"/>
                </a:solidFill>
                <a:latin typeface="Arimo"/>
              </a:rPr>
              <a:t>perlu</a:t>
            </a:r>
            <a:r>
              <a:rPr lang="en-US" sz="2596" dirty="0">
                <a:solidFill>
                  <a:srgbClr val="FFFFFF"/>
                </a:solidFill>
                <a:latin typeface="Arimo"/>
              </a:rPr>
              <a:t> </a:t>
            </a:r>
            <a:r>
              <a:rPr lang="en-US" sz="2596" dirty="0" err="1">
                <a:solidFill>
                  <a:srgbClr val="FFFFFF"/>
                </a:solidFill>
                <a:latin typeface="Arimo"/>
              </a:rPr>
              <a:t>dicatatat</a:t>
            </a:r>
            <a:r>
              <a:rPr lang="en-US" sz="2596" dirty="0">
                <a:solidFill>
                  <a:srgbClr val="FFFFFF"/>
                </a:solidFill>
                <a:latin typeface="Arimo"/>
              </a:rPr>
              <a:t>?</a:t>
            </a:r>
          </a:p>
          <a:p>
            <a:pPr marL="794658" lvl="1" indent="-514350">
              <a:lnSpc>
                <a:spcPts val="3635"/>
              </a:lnSpc>
              <a:buFont typeface="+mj-lt"/>
              <a:buAutoNum type="arabicPeriod"/>
            </a:pPr>
            <a:r>
              <a:rPr lang="en-US" sz="2596" dirty="0" err="1">
                <a:solidFill>
                  <a:srgbClr val="FFFFFF"/>
                </a:solidFill>
                <a:latin typeface="Alata"/>
              </a:rPr>
              <a:t>P</a:t>
            </a:r>
            <a:r>
              <a:rPr lang="en-US" sz="2596" dirty="0" err="1">
                <a:solidFill>
                  <a:srgbClr val="FFFFFF"/>
                </a:solidFill>
                <a:latin typeface="Arimo"/>
              </a:rPr>
              <a:t>esanan</a:t>
            </a:r>
            <a:r>
              <a:rPr lang="en-US" sz="2596" dirty="0">
                <a:solidFill>
                  <a:srgbClr val="FFFFFF"/>
                </a:solidFill>
                <a:latin typeface="Arimo"/>
              </a:rPr>
              <a:t> paling </a:t>
            </a:r>
            <a:r>
              <a:rPr lang="en-US" sz="2596" dirty="0" err="1">
                <a:solidFill>
                  <a:srgbClr val="FFFFFF"/>
                </a:solidFill>
                <a:latin typeface="Arimo"/>
              </a:rPr>
              <a:t>membeludak</a:t>
            </a:r>
            <a:r>
              <a:rPr lang="en-US" sz="2596" dirty="0">
                <a:solidFill>
                  <a:srgbClr val="FFFFFF"/>
                </a:solidFill>
                <a:latin typeface="Arimo"/>
              </a:rPr>
              <a:t> </a:t>
            </a:r>
            <a:r>
              <a:rPr lang="en-US" sz="2596" dirty="0" err="1">
                <a:solidFill>
                  <a:srgbClr val="FFFFFF"/>
                </a:solidFill>
                <a:latin typeface="Arimo"/>
              </a:rPr>
              <a:t>itu</a:t>
            </a:r>
            <a:r>
              <a:rPr lang="en-US" sz="2596" dirty="0">
                <a:solidFill>
                  <a:srgbClr val="FFFFFF"/>
                </a:solidFill>
                <a:latin typeface="Arimo"/>
              </a:rPr>
              <a:t> </a:t>
            </a:r>
            <a:r>
              <a:rPr lang="en-US" sz="2596" dirty="0" err="1">
                <a:solidFill>
                  <a:srgbClr val="FFFFFF"/>
                </a:solidFill>
                <a:latin typeface="Arimo"/>
              </a:rPr>
              <a:t>biasanya</a:t>
            </a:r>
            <a:r>
              <a:rPr lang="en-US" sz="2596" dirty="0">
                <a:solidFill>
                  <a:srgbClr val="FFFFFF"/>
                </a:solidFill>
                <a:latin typeface="Arimo"/>
              </a:rPr>
              <a:t> pada </a:t>
            </a:r>
            <a:r>
              <a:rPr lang="en-US" sz="2596" dirty="0" err="1">
                <a:solidFill>
                  <a:srgbClr val="FFFFFF"/>
                </a:solidFill>
                <a:latin typeface="Arimo"/>
              </a:rPr>
              <a:t>saat</a:t>
            </a:r>
            <a:r>
              <a:rPr lang="en-US" sz="2596" dirty="0">
                <a:solidFill>
                  <a:srgbClr val="FFFFFF"/>
                </a:solidFill>
                <a:latin typeface="Arimo"/>
              </a:rPr>
              <a:t> </a:t>
            </a:r>
            <a:r>
              <a:rPr lang="en-US" sz="2596" dirty="0" err="1">
                <a:solidFill>
                  <a:srgbClr val="FFFFFF"/>
                </a:solidFill>
                <a:latin typeface="Arimo"/>
              </a:rPr>
              <a:t>kapan</a:t>
            </a:r>
            <a:r>
              <a:rPr lang="en-US" sz="2596" dirty="0">
                <a:solidFill>
                  <a:srgbClr val="FFFFFF"/>
                </a:solidFill>
                <a:latin typeface="Arimo"/>
              </a:rPr>
              <a:t>? </a:t>
            </a:r>
          </a:p>
          <a:p>
            <a:pPr marL="794658" lvl="1" indent="-514350">
              <a:lnSpc>
                <a:spcPts val="3635"/>
              </a:lnSpc>
              <a:buFont typeface="+mj-lt"/>
              <a:buAutoNum type="arabicPeriod"/>
            </a:pPr>
            <a:r>
              <a:rPr lang="en-US" sz="2596" dirty="0" err="1">
                <a:solidFill>
                  <a:srgbClr val="FFFFFF"/>
                </a:solidFill>
                <a:latin typeface="Arimo"/>
              </a:rPr>
              <a:t>Apakah</a:t>
            </a:r>
            <a:r>
              <a:rPr lang="en-US" sz="2596" dirty="0">
                <a:solidFill>
                  <a:srgbClr val="FFFFFF"/>
                </a:solidFill>
                <a:latin typeface="Arimo"/>
              </a:rPr>
              <a:t> </a:t>
            </a:r>
            <a:r>
              <a:rPr lang="en-US" sz="2596" dirty="0" err="1">
                <a:solidFill>
                  <a:srgbClr val="FFFFFF"/>
                </a:solidFill>
                <a:latin typeface="Arimo"/>
              </a:rPr>
              <a:t>pernah</a:t>
            </a:r>
            <a:r>
              <a:rPr lang="en-US" sz="2596" dirty="0">
                <a:solidFill>
                  <a:srgbClr val="FFFFFF"/>
                </a:solidFill>
                <a:latin typeface="Arimo"/>
              </a:rPr>
              <a:t> </a:t>
            </a:r>
            <a:r>
              <a:rPr lang="en-US" sz="2596" dirty="0" err="1">
                <a:solidFill>
                  <a:srgbClr val="FFFFFF"/>
                </a:solidFill>
                <a:latin typeface="Arimo"/>
              </a:rPr>
              <a:t>mengalami</a:t>
            </a:r>
            <a:r>
              <a:rPr lang="en-US" sz="2596" dirty="0">
                <a:solidFill>
                  <a:srgbClr val="FFFFFF"/>
                </a:solidFill>
                <a:latin typeface="Arimo"/>
              </a:rPr>
              <a:t> </a:t>
            </a:r>
            <a:r>
              <a:rPr lang="en-US" sz="2596" dirty="0" err="1">
                <a:solidFill>
                  <a:srgbClr val="FFFFFF"/>
                </a:solidFill>
                <a:latin typeface="Arimo"/>
              </a:rPr>
              <a:t>kelupaan</a:t>
            </a:r>
            <a:r>
              <a:rPr lang="en-US" sz="2596" dirty="0">
                <a:solidFill>
                  <a:srgbClr val="FFFFFF"/>
                </a:solidFill>
                <a:latin typeface="Arimo"/>
              </a:rPr>
              <a:t>/</a:t>
            </a:r>
            <a:r>
              <a:rPr lang="en-US" sz="2596" dirty="0" err="1">
                <a:solidFill>
                  <a:srgbClr val="FFFFFF"/>
                </a:solidFill>
                <a:latin typeface="Arimo"/>
              </a:rPr>
              <a:t>kehilangan</a:t>
            </a:r>
            <a:r>
              <a:rPr lang="en-US" sz="2596" dirty="0">
                <a:solidFill>
                  <a:srgbClr val="FFFFFF"/>
                </a:solidFill>
                <a:latin typeface="Arimo"/>
              </a:rPr>
              <a:t> pada </a:t>
            </a:r>
            <a:r>
              <a:rPr lang="en-US" sz="2596" dirty="0" err="1">
                <a:solidFill>
                  <a:srgbClr val="FFFFFF"/>
                </a:solidFill>
                <a:latin typeface="Arimo"/>
              </a:rPr>
              <a:t>saat</a:t>
            </a:r>
            <a:r>
              <a:rPr lang="en-US" sz="2596" dirty="0">
                <a:solidFill>
                  <a:srgbClr val="FFFFFF"/>
                </a:solidFill>
                <a:latin typeface="Arimo"/>
              </a:rPr>
              <a:t> </a:t>
            </a:r>
            <a:r>
              <a:rPr lang="en-US" sz="2596" dirty="0" err="1">
                <a:solidFill>
                  <a:srgbClr val="FFFFFF"/>
                </a:solidFill>
                <a:latin typeface="Arimo"/>
              </a:rPr>
              <a:t>pencatatan</a:t>
            </a:r>
            <a:r>
              <a:rPr lang="en-US" sz="2596" dirty="0">
                <a:solidFill>
                  <a:srgbClr val="FFFFFF"/>
                </a:solidFill>
                <a:latin typeface="Arimo"/>
              </a:rPr>
              <a:t> di </a:t>
            </a:r>
            <a:r>
              <a:rPr lang="en-US" sz="2596" dirty="0" err="1">
                <a:solidFill>
                  <a:srgbClr val="FFFFFF"/>
                </a:solidFill>
                <a:latin typeface="Arimo"/>
              </a:rPr>
              <a:t>buku</a:t>
            </a:r>
            <a:r>
              <a:rPr lang="en-US" sz="2596" dirty="0">
                <a:solidFill>
                  <a:srgbClr val="FFFFFF"/>
                </a:solidFill>
                <a:latin typeface="Arimo"/>
              </a:rPr>
              <a:t> </a:t>
            </a:r>
            <a:r>
              <a:rPr lang="en-US" sz="2596" dirty="0" err="1">
                <a:solidFill>
                  <a:srgbClr val="FFFFFF"/>
                </a:solidFill>
                <a:latin typeface="Arimo"/>
              </a:rPr>
              <a:t>catatan</a:t>
            </a:r>
            <a:r>
              <a:rPr lang="en-US" sz="2596" dirty="0">
                <a:solidFill>
                  <a:srgbClr val="FFFFFF"/>
                </a:solidFill>
                <a:latin typeface="Arimo"/>
              </a:rPr>
              <a:t> </a:t>
            </a:r>
            <a:r>
              <a:rPr lang="en-US" sz="2596" dirty="0" err="1">
                <a:solidFill>
                  <a:srgbClr val="FFFFFF"/>
                </a:solidFill>
                <a:latin typeface="Arimo"/>
              </a:rPr>
              <a:t>karena</a:t>
            </a:r>
            <a:r>
              <a:rPr lang="en-US" sz="2596" dirty="0">
                <a:solidFill>
                  <a:srgbClr val="FFFFFF"/>
                </a:solidFill>
                <a:latin typeface="Arimo"/>
              </a:rPr>
              <a:t> </a:t>
            </a:r>
            <a:r>
              <a:rPr lang="en-US" sz="2596" dirty="0" err="1">
                <a:solidFill>
                  <a:srgbClr val="FFFFFF"/>
                </a:solidFill>
                <a:latin typeface="Arimo"/>
              </a:rPr>
              <a:t>banyaknya</a:t>
            </a:r>
            <a:r>
              <a:rPr lang="en-US" sz="2596" dirty="0">
                <a:solidFill>
                  <a:srgbClr val="FFFFFF"/>
                </a:solidFill>
                <a:latin typeface="Arimo"/>
              </a:rPr>
              <a:t> </a:t>
            </a:r>
            <a:r>
              <a:rPr lang="en-US" sz="2596" dirty="0" err="1">
                <a:solidFill>
                  <a:srgbClr val="FFFFFF"/>
                </a:solidFill>
                <a:latin typeface="Arimo"/>
              </a:rPr>
              <a:t>pesanan</a:t>
            </a:r>
            <a:r>
              <a:rPr lang="en-US" sz="2596" dirty="0">
                <a:solidFill>
                  <a:srgbClr val="FFFFFF"/>
                </a:solidFill>
                <a:latin typeface="Arimo"/>
              </a:rPr>
              <a:t> </a:t>
            </a:r>
            <a:r>
              <a:rPr lang="en-US" sz="2596" dirty="0" err="1">
                <a:solidFill>
                  <a:srgbClr val="FFFFFF"/>
                </a:solidFill>
                <a:latin typeface="Arimo"/>
              </a:rPr>
              <a:t>masuk</a:t>
            </a:r>
            <a:r>
              <a:rPr lang="en-US" sz="2596" dirty="0">
                <a:solidFill>
                  <a:srgbClr val="FFFFFF"/>
                </a:solidFill>
                <a:latin typeface="Arimo"/>
              </a:rPr>
              <a:t>?</a:t>
            </a:r>
          </a:p>
          <a:p>
            <a:pPr marL="794658" lvl="1" indent="-514350">
              <a:lnSpc>
                <a:spcPts val="3635"/>
              </a:lnSpc>
              <a:buFont typeface="+mj-lt"/>
              <a:buAutoNum type="arabicPeriod"/>
            </a:pPr>
            <a:r>
              <a:rPr lang="en-US" sz="2596" dirty="0" err="1">
                <a:solidFill>
                  <a:srgbClr val="FFFFFF"/>
                </a:solidFill>
                <a:latin typeface="Arimo"/>
              </a:rPr>
              <a:t>Apakah</a:t>
            </a:r>
            <a:r>
              <a:rPr lang="en-US" sz="2596" dirty="0">
                <a:solidFill>
                  <a:srgbClr val="FFFFFF"/>
                </a:solidFill>
                <a:latin typeface="Arimo"/>
              </a:rPr>
              <a:t> </a:t>
            </a:r>
            <a:r>
              <a:rPr lang="en-US" sz="2596" dirty="0" err="1">
                <a:solidFill>
                  <a:srgbClr val="FFFFFF"/>
                </a:solidFill>
                <a:latin typeface="Arimo"/>
              </a:rPr>
              <a:t>pernah</a:t>
            </a:r>
            <a:r>
              <a:rPr lang="en-US" sz="2596" dirty="0">
                <a:solidFill>
                  <a:srgbClr val="FFFFFF"/>
                </a:solidFill>
                <a:latin typeface="Arimo"/>
              </a:rPr>
              <a:t> </a:t>
            </a:r>
            <a:r>
              <a:rPr lang="en-US" sz="2596" dirty="0" err="1">
                <a:solidFill>
                  <a:srgbClr val="FFFFFF"/>
                </a:solidFill>
                <a:latin typeface="Arimo"/>
              </a:rPr>
              <a:t>memperpanjang</a:t>
            </a:r>
            <a:r>
              <a:rPr lang="en-US" sz="2596" dirty="0">
                <a:solidFill>
                  <a:srgbClr val="FFFFFF"/>
                </a:solidFill>
                <a:latin typeface="Arimo"/>
              </a:rPr>
              <a:t> </a:t>
            </a:r>
            <a:r>
              <a:rPr lang="en-US" sz="2596" dirty="0" err="1">
                <a:solidFill>
                  <a:srgbClr val="FFFFFF"/>
                </a:solidFill>
                <a:latin typeface="Arimo"/>
              </a:rPr>
              <a:t>waktu</a:t>
            </a:r>
            <a:r>
              <a:rPr lang="en-US" sz="2596" dirty="0">
                <a:solidFill>
                  <a:srgbClr val="FFFFFF"/>
                </a:solidFill>
                <a:latin typeface="Arimo"/>
              </a:rPr>
              <a:t> </a:t>
            </a:r>
            <a:r>
              <a:rPr lang="en-US" sz="2596" dirty="0" err="1">
                <a:solidFill>
                  <a:srgbClr val="FFFFFF"/>
                </a:solidFill>
                <a:latin typeface="Arimo"/>
              </a:rPr>
              <a:t>pengerjaan</a:t>
            </a:r>
            <a:r>
              <a:rPr lang="en-US" sz="2596" dirty="0">
                <a:solidFill>
                  <a:srgbClr val="FFFFFF"/>
                </a:solidFill>
                <a:latin typeface="Arimo"/>
              </a:rPr>
              <a:t> </a:t>
            </a:r>
            <a:r>
              <a:rPr lang="en-US" sz="2596" dirty="0" err="1">
                <a:solidFill>
                  <a:srgbClr val="FFFFFF"/>
                </a:solidFill>
                <a:latin typeface="Arimo"/>
              </a:rPr>
              <a:t>dari</a:t>
            </a:r>
            <a:r>
              <a:rPr lang="en-US" sz="2596" dirty="0">
                <a:solidFill>
                  <a:srgbClr val="FFFFFF"/>
                </a:solidFill>
                <a:latin typeface="Arimo"/>
              </a:rPr>
              <a:t> </a:t>
            </a:r>
            <a:r>
              <a:rPr lang="en-US" sz="2596" dirty="0" err="1">
                <a:solidFill>
                  <a:srgbClr val="FFFFFF"/>
                </a:solidFill>
                <a:latin typeface="Arimo"/>
              </a:rPr>
              <a:t>perjanjian</a:t>
            </a:r>
            <a:r>
              <a:rPr lang="en-US" sz="2596" dirty="0">
                <a:solidFill>
                  <a:srgbClr val="FFFFFF"/>
                </a:solidFill>
                <a:latin typeface="Arimo"/>
              </a:rPr>
              <a:t> </a:t>
            </a:r>
            <a:r>
              <a:rPr lang="en-US" sz="2596" dirty="0" err="1">
                <a:solidFill>
                  <a:srgbClr val="FFFFFF"/>
                </a:solidFill>
                <a:latin typeface="Arimo"/>
              </a:rPr>
              <a:t>awal</a:t>
            </a:r>
            <a:r>
              <a:rPr lang="en-US" sz="2596" dirty="0">
                <a:solidFill>
                  <a:srgbClr val="FFFFFF"/>
                </a:solidFill>
                <a:latin typeface="Arimo"/>
              </a:rPr>
              <a:t>?</a:t>
            </a:r>
          </a:p>
          <a:p>
            <a:pPr marL="794658" lvl="1" indent="-514350">
              <a:lnSpc>
                <a:spcPts val="3635"/>
              </a:lnSpc>
              <a:buFont typeface="+mj-lt"/>
              <a:buAutoNum type="arabicPeriod"/>
            </a:pPr>
            <a:r>
              <a:rPr lang="en-US" sz="2596" dirty="0">
                <a:solidFill>
                  <a:srgbClr val="FFFFFF"/>
                </a:solidFill>
                <a:latin typeface="Alata"/>
              </a:rPr>
              <a:t>Jika</a:t>
            </a:r>
            <a:r>
              <a:rPr lang="en-US" sz="2596" dirty="0">
                <a:solidFill>
                  <a:srgbClr val="FFFFFF"/>
                </a:solidFill>
                <a:latin typeface="Arimo"/>
              </a:rPr>
              <a:t> </a:t>
            </a:r>
            <a:r>
              <a:rPr lang="en-US" sz="2596" dirty="0" err="1">
                <a:solidFill>
                  <a:srgbClr val="FFFFFF"/>
                </a:solidFill>
                <a:latin typeface="Arimo"/>
              </a:rPr>
              <a:t>Iya</a:t>
            </a:r>
            <a:r>
              <a:rPr lang="en-US" sz="2596" dirty="0">
                <a:solidFill>
                  <a:srgbClr val="FFFFFF"/>
                </a:solidFill>
                <a:latin typeface="Arimo"/>
              </a:rPr>
              <a:t>, </a:t>
            </a:r>
            <a:r>
              <a:rPr lang="en-US" sz="2596" dirty="0" err="1">
                <a:solidFill>
                  <a:srgbClr val="FFFFFF"/>
                </a:solidFill>
                <a:latin typeface="Arimo"/>
              </a:rPr>
              <a:t>biasanya</a:t>
            </a:r>
            <a:r>
              <a:rPr lang="en-US" sz="2596" dirty="0">
                <a:solidFill>
                  <a:srgbClr val="FFFFFF"/>
                </a:solidFill>
                <a:latin typeface="Arimo"/>
              </a:rPr>
              <a:t> </a:t>
            </a:r>
            <a:r>
              <a:rPr lang="en-US" sz="2596" dirty="0" err="1">
                <a:solidFill>
                  <a:srgbClr val="FFFFFF"/>
                </a:solidFill>
                <a:latin typeface="Arimo"/>
              </a:rPr>
              <a:t>karena</a:t>
            </a:r>
            <a:r>
              <a:rPr lang="en-US" sz="2596" dirty="0">
                <a:solidFill>
                  <a:srgbClr val="FFFFFF"/>
                </a:solidFill>
                <a:latin typeface="Arimo"/>
              </a:rPr>
              <a:t> </a:t>
            </a:r>
            <a:r>
              <a:rPr lang="en-US" sz="2596" dirty="0" err="1">
                <a:solidFill>
                  <a:srgbClr val="FFFFFF"/>
                </a:solidFill>
                <a:latin typeface="Arimo"/>
              </a:rPr>
              <a:t>apa</a:t>
            </a:r>
            <a:r>
              <a:rPr lang="en-US" sz="2596" dirty="0">
                <a:solidFill>
                  <a:srgbClr val="FFFFFF"/>
                </a:solidFill>
                <a:latin typeface="Arimo"/>
              </a:rPr>
              <a:t>?</a:t>
            </a:r>
          </a:p>
          <a:p>
            <a:pPr marL="794658" lvl="1" indent="-514350">
              <a:lnSpc>
                <a:spcPts val="3635"/>
              </a:lnSpc>
              <a:buFont typeface="+mj-lt"/>
              <a:buAutoNum type="arabicPeriod"/>
            </a:pPr>
            <a:r>
              <a:rPr lang="en-US" sz="2596" dirty="0" err="1">
                <a:solidFill>
                  <a:srgbClr val="FFFFFF"/>
                </a:solidFill>
                <a:latin typeface="Alata"/>
              </a:rPr>
              <a:t>Selama</a:t>
            </a:r>
            <a:r>
              <a:rPr lang="en-US" sz="2596" dirty="0">
                <a:solidFill>
                  <a:srgbClr val="FFFFFF"/>
                </a:solidFill>
                <a:latin typeface="Alata"/>
              </a:rPr>
              <a:t> </a:t>
            </a:r>
            <a:r>
              <a:rPr lang="en-US" sz="2596" dirty="0" err="1">
                <a:solidFill>
                  <a:srgbClr val="FFFFFF"/>
                </a:solidFill>
                <a:latin typeface="Alata"/>
              </a:rPr>
              <a:t>i</a:t>
            </a:r>
            <a:r>
              <a:rPr lang="en-US" sz="2596" dirty="0" err="1">
                <a:solidFill>
                  <a:srgbClr val="FFFFFF"/>
                </a:solidFill>
                <a:latin typeface="Arimo"/>
              </a:rPr>
              <a:t>bu</a:t>
            </a:r>
            <a:r>
              <a:rPr lang="en-US" sz="2596" dirty="0">
                <a:solidFill>
                  <a:srgbClr val="FFFFFF"/>
                </a:solidFill>
                <a:latin typeface="Arimo"/>
              </a:rPr>
              <a:t> </a:t>
            </a:r>
            <a:r>
              <a:rPr lang="en-US" sz="2596" dirty="0" err="1">
                <a:solidFill>
                  <a:srgbClr val="FFFFFF"/>
                </a:solidFill>
                <a:latin typeface="Arimo"/>
              </a:rPr>
              <a:t>menjalankan</a:t>
            </a:r>
            <a:r>
              <a:rPr lang="en-US" sz="2596" dirty="0">
                <a:solidFill>
                  <a:srgbClr val="FFFFFF"/>
                </a:solidFill>
                <a:latin typeface="Arimo"/>
              </a:rPr>
              <a:t> </a:t>
            </a:r>
            <a:r>
              <a:rPr lang="en-US" sz="2596" dirty="0" err="1">
                <a:solidFill>
                  <a:srgbClr val="FFFFFF"/>
                </a:solidFill>
                <a:latin typeface="Arimo"/>
              </a:rPr>
              <a:t>usaha</a:t>
            </a:r>
            <a:r>
              <a:rPr lang="en-US" sz="2596" dirty="0">
                <a:solidFill>
                  <a:srgbClr val="FFFFFF"/>
                </a:solidFill>
                <a:latin typeface="Arimo"/>
              </a:rPr>
              <a:t> </a:t>
            </a:r>
            <a:r>
              <a:rPr lang="en-US" sz="2596" dirty="0" err="1">
                <a:solidFill>
                  <a:srgbClr val="FFFFFF"/>
                </a:solidFill>
                <a:latin typeface="Arimo"/>
              </a:rPr>
              <a:t>konveksi</a:t>
            </a:r>
            <a:r>
              <a:rPr lang="en-US" sz="2596" dirty="0">
                <a:solidFill>
                  <a:srgbClr val="FFFFFF"/>
                </a:solidFill>
                <a:latin typeface="Arimo"/>
              </a:rPr>
              <a:t> </a:t>
            </a:r>
            <a:r>
              <a:rPr lang="en-US" sz="2596" dirty="0" err="1">
                <a:solidFill>
                  <a:srgbClr val="FFFFFF"/>
                </a:solidFill>
                <a:latin typeface="Arimo"/>
              </a:rPr>
              <a:t>kendala</a:t>
            </a:r>
            <a:r>
              <a:rPr lang="en-US" sz="2596" dirty="0">
                <a:solidFill>
                  <a:srgbClr val="FFFFFF"/>
                </a:solidFill>
                <a:latin typeface="Arimo"/>
              </a:rPr>
              <a:t> </a:t>
            </a:r>
            <a:r>
              <a:rPr lang="en-US" sz="2596" dirty="0" err="1">
                <a:solidFill>
                  <a:srgbClr val="FFFFFF"/>
                </a:solidFill>
                <a:latin typeface="Arimo"/>
              </a:rPr>
              <a:t>apa</a:t>
            </a:r>
            <a:r>
              <a:rPr lang="en-US" sz="2596" dirty="0">
                <a:solidFill>
                  <a:srgbClr val="FFFFFF"/>
                </a:solidFill>
                <a:latin typeface="Arimo"/>
              </a:rPr>
              <a:t> yang </a:t>
            </a:r>
            <a:r>
              <a:rPr lang="en-US" sz="2596" dirty="0" err="1">
                <a:solidFill>
                  <a:srgbClr val="FFFFFF"/>
                </a:solidFill>
                <a:latin typeface="Arimo"/>
              </a:rPr>
              <a:t>sering</a:t>
            </a:r>
            <a:r>
              <a:rPr lang="en-US" sz="2596" dirty="0">
                <a:solidFill>
                  <a:srgbClr val="FFFFFF"/>
                </a:solidFill>
                <a:latin typeface="Arimo"/>
              </a:rPr>
              <a:t> </a:t>
            </a:r>
            <a:r>
              <a:rPr lang="en-US" sz="2596" dirty="0" err="1">
                <a:solidFill>
                  <a:srgbClr val="FFFFFF"/>
                </a:solidFill>
                <a:latin typeface="Arimo"/>
              </a:rPr>
              <a:t>terjadi</a:t>
            </a:r>
            <a:r>
              <a:rPr lang="en-US" sz="2596" dirty="0">
                <a:solidFill>
                  <a:srgbClr val="FFFFFF"/>
                </a:solidFill>
                <a:latin typeface="Arimo"/>
              </a:rPr>
              <a:t>?</a:t>
            </a:r>
          </a:p>
          <a:p>
            <a:pPr marL="794658" lvl="1" indent="-514350">
              <a:lnSpc>
                <a:spcPts val="3635"/>
              </a:lnSpc>
              <a:buFont typeface="+mj-lt"/>
              <a:buAutoNum type="arabicPeriod"/>
            </a:pPr>
            <a:r>
              <a:rPr lang="en-US" sz="2596" dirty="0">
                <a:solidFill>
                  <a:srgbClr val="FFFFFF"/>
                </a:solidFill>
                <a:latin typeface="Arimo"/>
              </a:rPr>
              <a:t>Jika </a:t>
            </a:r>
            <a:r>
              <a:rPr lang="en-US" sz="2596" dirty="0" err="1">
                <a:solidFill>
                  <a:srgbClr val="FFFFFF"/>
                </a:solidFill>
                <a:latin typeface="Arimo"/>
              </a:rPr>
              <a:t>ada</a:t>
            </a:r>
            <a:r>
              <a:rPr lang="en-US" sz="2596" dirty="0">
                <a:solidFill>
                  <a:srgbClr val="FFFFFF"/>
                </a:solidFill>
                <a:latin typeface="Arimo"/>
              </a:rPr>
              <a:t> platform </a:t>
            </a:r>
            <a:r>
              <a:rPr lang="en-US" sz="2596" dirty="0" err="1">
                <a:solidFill>
                  <a:srgbClr val="FFFFFF"/>
                </a:solidFill>
                <a:latin typeface="Arimo"/>
              </a:rPr>
              <a:t>khusus</a:t>
            </a:r>
            <a:r>
              <a:rPr lang="en-US" sz="2596" dirty="0">
                <a:solidFill>
                  <a:srgbClr val="FFFFFF"/>
                </a:solidFill>
                <a:latin typeface="Arimo"/>
              </a:rPr>
              <a:t> </a:t>
            </a:r>
            <a:r>
              <a:rPr lang="en-US" sz="2596" dirty="0" err="1">
                <a:solidFill>
                  <a:srgbClr val="FFFFFF"/>
                </a:solidFill>
                <a:latin typeface="Arimo"/>
              </a:rPr>
              <a:t>buat</a:t>
            </a:r>
            <a:r>
              <a:rPr lang="en-US" sz="2596" dirty="0">
                <a:solidFill>
                  <a:srgbClr val="FFFFFF"/>
                </a:solidFill>
                <a:latin typeface="Arimo"/>
              </a:rPr>
              <a:t> </a:t>
            </a:r>
            <a:r>
              <a:rPr lang="en-US" sz="2596" dirty="0" err="1">
                <a:solidFill>
                  <a:srgbClr val="FFFFFF"/>
                </a:solidFill>
                <a:latin typeface="Arimo"/>
              </a:rPr>
              <a:t>konveksi</a:t>
            </a:r>
            <a:r>
              <a:rPr lang="en-US" sz="2596" dirty="0">
                <a:solidFill>
                  <a:srgbClr val="FFFFFF"/>
                </a:solidFill>
                <a:latin typeface="Arimo"/>
              </a:rPr>
              <a:t> platform </a:t>
            </a:r>
            <a:r>
              <a:rPr lang="en-US" sz="2596" dirty="0" err="1">
                <a:solidFill>
                  <a:srgbClr val="FFFFFF"/>
                </a:solidFill>
                <a:latin typeface="Arimo"/>
              </a:rPr>
              <a:t>seperti</a:t>
            </a:r>
            <a:r>
              <a:rPr lang="en-US" sz="2596" dirty="0">
                <a:solidFill>
                  <a:srgbClr val="FFFFFF"/>
                </a:solidFill>
                <a:latin typeface="Arimo"/>
              </a:rPr>
              <a:t> </a:t>
            </a:r>
            <a:r>
              <a:rPr lang="en-US" sz="2596" dirty="0" err="1">
                <a:solidFill>
                  <a:srgbClr val="FFFFFF"/>
                </a:solidFill>
                <a:latin typeface="Arimo"/>
              </a:rPr>
              <a:t>apa</a:t>
            </a:r>
            <a:r>
              <a:rPr lang="en-US" sz="2596" dirty="0">
                <a:solidFill>
                  <a:srgbClr val="FFFFFF"/>
                </a:solidFill>
                <a:latin typeface="Arimo"/>
              </a:rPr>
              <a:t> yang </a:t>
            </a:r>
            <a:r>
              <a:rPr lang="en-US" sz="2596" dirty="0" err="1">
                <a:solidFill>
                  <a:srgbClr val="FFFFFF"/>
                </a:solidFill>
                <a:latin typeface="Arimo"/>
              </a:rPr>
              <a:t>ibu</a:t>
            </a:r>
            <a:r>
              <a:rPr lang="en-US" sz="2596" dirty="0">
                <a:solidFill>
                  <a:srgbClr val="FFFFFF"/>
                </a:solidFill>
                <a:latin typeface="Arimo"/>
              </a:rPr>
              <a:t> </a:t>
            </a:r>
            <a:r>
              <a:rPr lang="en-US" sz="2596" dirty="0" err="1">
                <a:solidFill>
                  <a:srgbClr val="FFFFFF"/>
                </a:solidFill>
                <a:latin typeface="Arimo"/>
              </a:rPr>
              <a:t>harapkan</a:t>
            </a:r>
            <a:r>
              <a:rPr lang="en-US" sz="2596" dirty="0">
                <a:solidFill>
                  <a:srgbClr val="FFFFFF"/>
                </a:solidFill>
                <a:latin typeface="Arimo"/>
              </a:rPr>
              <a:t>? </a:t>
            </a:r>
          </a:p>
          <a:p>
            <a:pPr marL="514350" indent="-514350">
              <a:lnSpc>
                <a:spcPts val="3635"/>
              </a:lnSpc>
              <a:buFont typeface="+mj-lt"/>
              <a:buAutoNum type="arabicPeriod"/>
            </a:pPr>
            <a:endParaRPr lang="en-US" sz="2596" dirty="0">
              <a:solidFill>
                <a:srgbClr val="FFFFFF"/>
              </a:solidFill>
              <a:latin typeface="Arimo"/>
            </a:endParaRPr>
          </a:p>
        </p:txBody>
      </p:sp>
      <p:sp>
        <p:nvSpPr>
          <p:cNvPr id="3" name="TextBox 3"/>
          <p:cNvSpPr txBox="1"/>
          <p:nvPr/>
        </p:nvSpPr>
        <p:spPr>
          <a:xfrm>
            <a:off x="14482992" y="433311"/>
            <a:ext cx="2776308" cy="356821"/>
          </a:xfrm>
          <a:prstGeom prst="rect">
            <a:avLst/>
          </a:prstGeom>
        </p:spPr>
        <p:txBody>
          <a:bodyPr lIns="0" tIns="0" rIns="0" bIns="0" rtlCol="0" anchor="t">
            <a:spAutoFit/>
          </a:bodyPr>
          <a:lstStyle/>
          <a:p>
            <a:pPr algn="r">
              <a:lnSpc>
                <a:spcPts val="2907"/>
              </a:lnSpc>
            </a:pPr>
            <a:r>
              <a:rPr lang="en-US" sz="2076">
                <a:solidFill>
                  <a:srgbClr val="333333"/>
                </a:solidFill>
                <a:latin typeface="Lato"/>
              </a:rPr>
              <a:t>FEBRUARY 2022</a:t>
            </a:r>
          </a:p>
        </p:txBody>
      </p:sp>
      <p:pic>
        <p:nvPicPr>
          <p:cNvPr id="4" name="Picture 4"/>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601939" y="208772"/>
            <a:ext cx="853523" cy="853523"/>
          </a:xfrm>
          <a:prstGeom prst="rect">
            <a:avLst/>
          </a:prstGeom>
        </p:spPr>
      </p:pic>
      <p:sp>
        <p:nvSpPr>
          <p:cNvPr id="5" name="TextBox 5"/>
          <p:cNvSpPr txBox="1"/>
          <p:nvPr/>
        </p:nvSpPr>
        <p:spPr>
          <a:xfrm>
            <a:off x="1670050" y="412063"/>
            <a:ext cx="2050943" cy="356821"/>
          </a:xfrm>
          <a:prstGeom prst="rect">
            <a:avLst/>
          </a:prstGeom>
        </p:spPr>
        <p:txBody>
          <a:bodyPr lIns="0" tIns="0" rIns="0" bIns="0" rtlCol="0" anchor="t">
            <a:spAutoFit/>
          </a:bodyPr>
          <a:lstStyle/>
          <a:p>
            <a:pPr>
              <a:lnSpc>
                <a:spcPts val="2907"/>
              </a:lnSpc>
            </a:pPr>
            <a:r>
              <a:rPr lang="en-US" sz="2076">
                <a:solidFill>
                  <a:srgbClr val="333333"/>
                </a:solidFill>
                <a:latin typeface="Lato"/>
              </a:rPr>
              <a:t>KELOMPOK B12</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B907"/>
        </a:solidFill>
        <a:effectLst/>
      </p:bgPr>
    </p:bg>
    <p:spTree>
      <p:nvGrpSpPr>
        <p:cNvPr id="1" name=""/>
        <p:cNvGrpSpPr/>
        <p:nvPr/>
      </p:nvGrpSpPr>
      <p:grpSpPr>
        <a:xfrm>
          <a:off x="0" y="0"/>
          <a:ext cx="0" cy="0"/>
          <a:chOff x="0" y="0"/>
          <a:chExt cx="0" cy="0"/>
        </a:xfrm>
      </p:grpSpPr>
      <p:sp>
        <p:nvSpPr>
          <p:cNvPr id="2" name="TextBox 2"/>
          <p:cNvSpPr txBox="1"/>
          <p:nvPr/>
        </p:nvSpPr>
        <p:spPr>
          <a:xfrm>
            <a:off x="1028700" y="1216270"/>
            <a:ext cx="16598548" cy="3639270"/>
          </a:xfrm>
          <a:prstGeom prst="rect">
            <a:avLst/>
          </a:prstGeom>
        </p:spPr>
        <p:txBody>
          <a:bodyPr lIns="0" tIns="0" rIns="0" bIns="0" rtlCol="0" anchor="t">
            <a:spAutoFit/>
          </a:bodyPr>
          <a:lstStyle/>
          <a:p>
            <a:pPr>
              <a:lnSpc>
                <a:spcPts val="3635"/>
              </a:lnSpc>
            </a:pPr>
            <a:r>
              <a:rPr lang="en-US" sz="2596">
                <a:solidFill>
                  <a:srgbClr val="FFFFFF"/>
                </a:solidFill>
                <a:latin typeface="Alata"/>
              </a:rPr>
              <a:t>17. Apakah kamu pernah memakai jasa konveksi?</a:t>
            </a:r>
          </a:p>
          <a:p>
            <a:pPr>
              <a:lnSpc>
                <a:spcPts val="3635"/>
              </a:lnSpc>
            </a:pPr>
            <a:r>
              <a:rPr lang="en-US" sz="2596">
                <a:solidFill>
                  <a:srgbClr val="FFFFFF"/>
                </a:solidFill>
                <a:latin typeface="Alata"/>
              </a:rPr>
              <a:t>18. Produk apa yang pernah kamu buat di jasa konveksi tersebut?</a:t>
            </a:r>
          </a:p>
          <a:p>
            <a:pPr>
              <a:lnSpc>
                <a:spcPts val="3635"/>
              </a:lnSpc>
            </a:pPr>
            <a:r>
              <a:rPr lang="en-US" sz="2596">
                <a:solidFill>
                  <a:srgbClr val="FFFFFF"/>
                </a:solidFill>
                <a:latin typeface="Alata"/>
              </a:rPr>
              <a:t>19. Apakah kamu pernah mengalami kemunduran jadwal produk selesai dari jadwal seharusnya?</a:t>
            </a:r>
          </a:p>
          <a:p>
            <a:pPr>
              <a:lnSpc>
                <a:spcPts val="3635"/>
              </a:lnSpc>
            </a:pPr>
            <a:r>
              <a:rPr lang="en-US" sz="2596">
                <a:solidFill>
                  <a:srgbClr val="FFFFFF"/>
                </a:solidFill>
                <a:latin typeface="Alata"/>
              </a:rPr>
              <a:t>20. Apakah dalam pemantauan progres produk di konveksi diperlukan?</a:t>
            </a:r>
          </a:p>
          <a:p>
            <a:pPr>
              <a:lnSpc>
                <a:spcPts val="3635"/>
              </a:lnSpc>
            </a:pPr>
            <a:r>
              <a:rPr lang="en-US" sz="2596">
                <a:solidFill>
                  <a:srgbClr val="FFFFFF"/>
                </a:solidFill>
                <a:latin typeface="Alata"/>
              </a:rPr>
              <a:t>21. Apakah penilaian produk dan layanan dari konveksi tersebut diperlukan?</a:t>
            </a:r>
          </a:p>
          <a:p>
            <a:pPr>
              <a:lnSpc>
                <a:spcPts val="3635"/>
              </a:lnSpc>
            </a:pPr>
            <a:r>
              <a:rPr lang="en-US" sz="2596">
                <a:solidFill>
                  <a:srgbClr val="FFFFFF"/>
                </a:solidFill>
                <a:latin typeface="Alata"/>
              </a:rPr>
              <a:t>22. Apakah kamu berminat untuk memakai jasa konveksi?</a:t>
            </a:r>
          </a:p>
          <a:p>
            <a:pPr>
              <a:lnSpc>
                <a:spcPts val="3635"/>
              </a:lnSpc>
            </a:pPr>
            <a:r>
              <a:rPr lang="en-US" sz="2596">
                <a:solidFill>
                  <a:srgbClr val="FFFFFF"/>
                </a:solidFill>
                <a:latin typeface="Alata"/>
              </a:rPr>
              <a:t>23. Jika tidak, mengapa?</a:t>
            </a:r>
          </a:p>
          <a:p>
            <a:pPr>
              <a:lnSpc>
                <a:spcPts val="3635"/>
              </a:lnSpc>
            </a:pPr>
            <a:endParaRPr lang="en-US" sz="2596">
              <a:solidFill>
                <a:srgbClr val="FFFFFF"/>
              </a:solidFill>
              <a:latin typeface="Alata"/>
            </a:endParaRPr>
          </a:p>
        </p:txBody>
      </p:sp>
      <p:sp>
        <p:nvSpPr>
          <p:cNvPr id="3" name="TextBox 3"/>
          <p:cNvSpPr txBox="1"/>
          <p:nvPr/>
        </p:nvSpPr>
        <p:spPr>
          <a:xfrm>
            <a:off x="14482992" y="433311"/>
            <a:ext cx="2776308" cy="356821"/>
          </a:xfrm>
          <a:prstGeom prst="rect">
            <a:avLst/>
          </a:prstGeom>
        </p:spPr>
        <p:txBody>
          <a:bodyPr lIns="0" tIns="0" rIns="0" bIns="0" rtlCol="0" anchor="t">
            <a:spAutoFit/>
          </a:bodyPr>
          <a:lstStyle/>
          <a:p>
            <a:pPr algn="r">
              <a:lnSpc>
                <a:spcPts val="2907"/>
              </a:lnSpc>
            </a:pPr>
            <a:r>
              <a:rPr lang="en-US" sz="2076">
                <a:solidFill>
                  <a:srgbClr val="333333"/>
                </a:solidFill>
                <a:latin typeface="Lato"/>
              </a:rPr>
              <a:t>FEBRUARY 2022</a:t>
            </a:r>
          </a:p>
        </p:txBody>
      </p:sp>
      <p:pic>
        <p:nvPicPr>
          <p:cNvPr id="4" name="Picture 4"/>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601939" y="208772"/>
            <a:ext cx="853523" cy="853523"/>
          </a:xfrm>
          <a:prstGeom prst="rect">
            <a:avLst/>
          </a:prstGeom>
        </p:spPr>
      </p:pic>
      <p:sp>
        <p:nvSpPr>
          <p:cNvPr id="5" name="TextBox 5"/>
          <p:cNvSpPr txBox="1"/>
          <p:nvPr/>
        </p:nvSpPr>
        <p:spPr>
          <a:xfrm>
            <a:off x="1670050" y="412063"/>
            <a:ext cx="2050943" cy="356821"/>
          </a:xfrm>
          <a:prstGeom prst="rect">
            <a:avLst/>
          </a:prstGeom>
        </p:spPr>
        <p:txBody>
          <a:bodyPr lIns="0" tIns="0" rIns="0" bIns="0" rtlCol="0" anchor="t">
            <a:spAutoFit/>
          </a:bodyPr>
          <a:lstStyle/>
          <a:p>
            <a:pPr>
              <a:lnSpc>
                <a:spcPts val="2907"/>
              </a:lnSpc>
            </a:pPr>
            <a:r>
              <a:rPr lang="en-US" sz="2076">
                <a:solidFill>
                  <a:srgbClr val="333333"/>
                </a:solidFill>
                <a:latin typeface="Lato"/>
              </a:rPr>
              <a:t>KELOMPOK B12</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30"/>
            <a:ext cx="9775003" cy="10286470"/>
            <a:chOff x="0" y="0"/>
            <a:chExt cx="3306606" cy="3479621"/>
          </a:xfrm>
        </p:grpSpPr>
        <p:sp>
          <p:nvSpPr>
            <p:cNvPr id="3" name="Freeform 3"/>
            <p:cNvSpPr/>
            <p:nvPr/>
          </p:nvSpPr>
          <p:spPr>
            <a:xfrm>
              <a:off x="0" y="0"/>
              <a:ext cx="3306606" cy="3479621"/>
            </a:xfrm>
            <a:custGeom>
              <a:avLst/>
              <a:gdLst/>
              <a:ahLst/>
              <a:cxnLst/>
              <a:rect l="l" t="t" r="r" b="b"/>
              <a:pathLst>
                <a:path w="3306606" h="3479621">
                  <a:moveTo>
                    <a:pt x="0" y="0"/>
                  </a:moveTo>
                  <a:lnTo>
                    <a:pt x="3306606" y="0"/>
                  </a:lnTo>
                  <a:lnTo>
                    <a:pt x="3306606" y="3479621"/>
                  </a:lnTo>
                  <a:lnTo>
                    <a:pt x="0" y="3479621"/>
                  </a:lnTo>
                  <a:close/>
                </a:path>
              </a:pathLst>
            </a:custGeom>
            <a:solidFill>
              <a:srgbClr val="FFB907"/>
            </a:solidFill>
          </p:spPr>
        </p:sp>
      </p:grpSp>
      <p:pic>
        <p:nvPicPr>
          <p:cNvPr id="4" name="Picture 4"/>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601939" y="208772"/>
            <a:ext cx="853523" cy="853523"/>
          </a:xfrm>
          <a:prstGeom prst="rect">
            <a:avLst/>
          </a:prstGeom>
        </p:spPr>
      </p:pic>
      <p:grpSp>
        <p:nvGrpSpPr>
          <p:cNvPr id="5" name="Group 5"/>
          <p:cNvGrpSpPr>
            <a:grpSpLocks noChangeAspect="1"/>
          </p:cNvGrpSpPr>
          <p:nvPr/>
        </p:nvGrpSpPr>
        <p:grpSpPr>
          <a:xfrm>
            <a:off x="12274332" y="2539560"/>
            <a:ext cx="3712202" cy="7345229"/>
            <a:chOff x="0" y="0"/>
            <a:chExt cx="2620010" cy="5184140"/>
          </a:xfrm>
        </p:grpSpPr>
        <p:sp>
          <p:nvSpPr>
            <p:cNvPr id="6" name="Freeform 6"/>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id="7" name="Freeform 7"/>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4"/>
              <a:stretch>
                <a:fillRect t="-1273" b="-1273"/>
              </a:stretch>
            </a:blipFill>
          </p:spPr>
        </p:sp>
        <p:sp>
          <p:nvSpPr>
            <p:cNvPr id="8" name="Freeform 8"/>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p:spPr>
        </p:sp>
        <p:sp>
          <p:nvSpPr>
            <p:cNvPr id="9" name="Freeform 9"/>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55555"/>
            </a:solidFill>
          </p:spPr>
        </p:sp>
        <p:sp>
          <p:nvSpPr>
            <p:cNvPr id="10" name="Freeform 10"/>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sp>
        <p:sp>
          <p:nvSpPr>
            <p:cNvPr id="11" name="Freeform 11"/>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sp>
        <p:sp>
          <p:nvSpPr>
            <p:cNvPr id="12" name="Freeform 12"/>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sp>
        <p:sp>
          <p:nvSpPr>
            <p:cNvPr id="13" name="Freeform 13"/>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sp>
        <p:sp>
          <p:nvSpPr>
            <p:cNvPr id="14" name="Freeform 14"/>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sp>
      </p:grpSp>
      <p:sp>
        <p:nvSpPr>
          <p:cNvPr id="15" name="TextBox 15"/>
          <p:cNvSpPr txBox="1"/>
          <p:nvPr/>
        </p:nvSpPr>
        <p:spPr>
          <a:xfrm>
            <a:off x="1028700" y="1719799"/>
            <a:ext cx="6255030" cy="606425"/>
          </a:xfrm>
          <a:prstGeom prst="rect">
            <a:avLst/>
          </a:prstGeom>
        </p:spPr>
        <p:txBody>
          <a:bodyPr lIns="0" tIns="0" rIns="0" bIns="0" rtlCol="0" anchor="t">
            <a:spAutoFit/>
          </a:bodyPr>
          <a:lstStyle/>
          <a:p>
            <a:pPr algn="just">
              <a:lnSpc>
                <a:spcPts val="4900"/>
              </a:lnSpc>
            </a:pPr>
            <a:r>
              <a:rPr lang="en-US" sz="3500">
                <a:solidFill>
                  <a:srgbClr val="FFFFFF"/>
                </a:solidFill>
                <a:latin typeface="Fraunces SemiBold Bold"/>
              </a:rPr>
              <a:t>Bu Indah</a:t>
            </a:r>
          </a:p>
        </p:txBody>
      </p:sp>
      <p:sp>
        <p:nvSpPr>
          <p:cNvPr id="16" name="TextBox 16"/>
          <p:cNvSpPr txBox="1"/>
          <p:nvPr/>
        </p:nvSpPr>
        <p:spPr>
          <a:xfrm>
            <a:off x="10341681" y="1174567"/>
            <a:ext cx="7577503" cy="1151657"/>
          </a:xfrm>
          <a:prstGeom prst="rect">
            <a:avLst/>
          </a:prstGeom>
        </p:spPr>
        <p:txBody>
          <a:bodyPr lIns="0" tIns="0" rIns="0" bIns="0" rtlCol="0" anchor="t">
            <a:spAutoFit/>
          </a:bodyPr>
          <a:lstStyle/>
          <a:p>
            <a:pPr algn="r">
              <a:lnSpc>
                <a:spcPts val="9497"/>
              </a:lnSpc>
            </a:pPr>
            <a:r>
              <a:rPr lang="en-US" sz="6784">
                <a:solidFill>
                  <a:srgbClr val="333333"/>
                </a:solidFill>
                <a:latin typeface="Fraunces SemiBold"/>
              </a:rPr>
              <a:t>Interview Results</a:t>
            </a:r>
          </a:p>
        </p:txBody>
      </p:sp>
      <p:sp>
        <p:nvSpPr>
          <p:cNvPr id="17" name="TextBox 17"/>
          <p:cNvSpPr txBox="1"/>
          <p:nvPr/>
        </p:nvSpPr>
        <p:spPr>
          <a:xfrm>
            <a:off x="14482992" y="433311"/>
            <a:ext cx="2776308" cy="356821"/>
          </a:xfrm>
          <a:prstGeom prst="rect">
            <a:avLst/>
          </a:prstGeom>
        </p:spPr>
        <p:txBody>
          <a:bodyPr lIns="0" tIns="0" rIns="0" bIns="0" rtlCol="0" anchor="t">
            <a:spAutoFit/>
          </a:bodyPr>
          <a:lstStyle/>
          <a:p>
            <a:pPr algn="r">
              <a:lnSpc>
                <a:spcPts val="2907"/>
              </a:lnSpc>
            </a:pPr>
            <a:r>
              <a:rPr lang="en-US" sz="2076">
                <a:solidFill>
                  <a:srgbClr val="333333"/>
                </a:solidFill>
                <a:latin typeface="Lato"/>
              </a:rPr>
              <a:t>FEBRUARY 2022</a:t>
            </a:r>
          </a:p>
        </p:txBody>
      </p:sp>
      <p:sp>
        <p:nvSpPr>
          <p:cNvPr id="18" name="TextBox 18"/>
          <p:cNvSpPr txBox="1"/>
          <p:nvPr/>
        </p:nvSpPr>
        <p:spPr>
          <a:xfrm>
            <a:off x="1670050" y="421588"/>
            <a:ext cx="2050943" cy="356821"/>
          </a:xfrm>
          <a:prstGeom prst="rect">
            <a:avLst/>
          </a:prstGeom>
        </p:spPr>
        <p:txBody>
          <a:bodyPr lIns="0" tIns="0" rIns="0" bIns="0" rtlCol="0" anchor="t">
            <a:spAutoFit/>
          </a:bodyPr>
          <a:lstStyle/>
          <a:p>
            <a:pPr>
              <a:lnSpc>
                <a:spcPts val="2907"/>
              </a:lnSpc>
            </a:pPr>
            <a:r>
              <a:rPr lang="en-US" sz="2076">
                <a:solidFill>
                  <a:srgbClr val="FFFFFF"/>
                </a:solidFill>
                <a:latin typeface="Lato"/>
              </a:rPr>
              <a:t>KELOMPOK B12</a:t>
            </a:r>
          </a:p>
        </p:txBody>
      </p:sp>
      <p:sp>
        <p:nvSpPr>
          <p:cNvPr id="19" name="TextBox 19"/>
          <p:cNvSpPr txBox="1"/>
          <p:nvPr/>
        </p:nvSpPr>
        <p:spPr>
          <a:xfrm>
            <a:off x="1028700" y="2719773"/>
            <a:ext cx="7840250" cy="5559425"/>
          </a:xfrm>
          <a:prstGeom prst="rect">
            <a:avLst/>
          </a:prstGeom>
        </p:spPr>
        <p:txBody>
          <a:bodyPr lIns="0" tIns="0" rIns="0" bIns="0" rtlCol="0" anchor="t">
            <a:spAutoFit/>
          </a:bodyPr>
          <a:lstStyle/>
          <a:p>
            <a:pPr algn="just">
              <a:lnSpc>
                <a:spcPts val="4900"/>
              </a:lnSpc>
            </a:pPr>
            <a:r>
              <a:rPr lang="en-US" sz="3500">
                <a:solidFill>
                  <a:srgbClr val="FFFFFF"/>
                </a:solidFill>
                <a:latin typeface="Alata"/>
              </a:rPr>
              <a:t>Bu Indah dalam melakukan pencatatan bahan baku dan pesanan pembelian masih menggunakan cara yang manual yaitu melalui buku catatan. Kekurangannya yaitu terkadang lupa mencatat atau hilang catatannya. Selain itu, terkadang dalam proses pembayaran oleh klient mengalami keterlambatan.</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30"/>
            <a:ext cx="9775003" cy="10286470"/>
            <a:chOff x="0" y="0"/>
            <a:chExt cx="3306606" cy="3479621"/>
          </a:xfrm>
        </p:grpSpPr>
        <p:sp>
          <p:nvSpPr>
            <p:cNvPr id="3" name="Freeform 3"/>
            <p:cNvSpPr/>
            <p:nvPr/>
          </p:nvSpPr>
          <p:spPr>
            <a:xfrm>
              <a:off x="0" y="0"/>
              <a:ext cx="3306606" cy="3479621"/>
            </a:xfrm>
            <a:custGeom>
              <a:avLst/>
              <a:gdLst/>
              <a:ahLst/>
              <a:cxnLst/>
              <a:rect l="l" t="t" r="r" b="b"/>
              <a:pathLst>
                <a:path w="3306606" h="3479621">
                  <a:moveTo>
                    <a:pt x="0" y="0"/>
                  </a:moveTo>
                  <a:lnTo>
                    <a:pt x="3306606" y="0"/>
                  </a:lnTo>
                  <a:lnTo>
                    <a:pt x="3306606" y="3479621"/>
                  </a:lnTo>
                  <a:lnTo>
                    <a:pt x="0" y="3479621"/>
                  </a:lnTo>
                  <a:close/>
                </a:path>
              </a:pathLst>
            </a:custGeom>
            <a:solidFill>
              <a:srgbClr val="FFB907"/>
            </a:solidFill>
          </p:spPr>
        </p:sp>
      </p:grpSp>
      <p:pic>
        <p:nvPicPr>
          <p:cNvPr id="4" name="Picture 4"/>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601939" y="208772"/>
            <a:ext cx="853523" cy="853523"/>
          </a:xfrm>
          <a:prstGeom prst="rect">
            <a:avLst/>
          </a:prstGeom>
        </p:spPr>
      </p:pic>
      <p:grpSp>
        <p:nvGrpSpPr>
          <p:cNvPr id="5" name="Group 5"/>
          <p:cNvGrpSpPr>
            <a:grpSpLocks noChangeAspect="1"/>
          </p:cNvGrpSpPr>
          <p:nvPr/>
        </p:nvGrpSpPr>
        <p:grpSpPr>
          <a:xfrm>
            <a:off x="12274332" y="2539560"/>
            <a:ext cx="3712202" cy="7345229"/>
            <a:chOff x="0" y="0"/>
            <a:chExt cx="2620010" cy="5184140"/>
          </a:xfrm>
        </p:grpSpPr>
        <p:sp>
          <p:nvSpPr>
            <p:cNvPr id="6" name="Freeform 6"/>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id="7" name="Freeform 7"/>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4"/>
              <a:stretch>
                <a:fillRect l="-8" r="-8"/>
              </a:stretch>
            </a:blipFill>
          </p:spPr>
        </p:sp>
        <p:sp>
          <p:nvSpPr>
            <p:cNvPr id="8" name="Freeform 8"/>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p:spPr>
        </p:sp>
        <p:sp>
          <p:nvSpPr>
            <p:cNvPr id="9" name="Freeform 9"/>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55555"/>
            </a:solidFill>
          </p:spPr>
        </p:sp>
        <p:sp>
          <p:nvSpPr>
            <p:cNvPr id="10" name="Freeform 10"/>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sp>
        <p:sp>
          <p:nvSpPr>
            <p:cNvPr id="11" name="Freeform 11"/>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sp>
        <p:sp>
          <p:nvSpPr>
            <p:cNvPr id="12" name="Freeform 12"/>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sp>
        <p:sp>
          <p:nvSpPr>
            <p:cNvPr id="13" name="Freeform 13"/>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sp>
        <p:sp>
          <p:nvSpPr>
            <p:cNvPr id="14" name="Freeform 14"/>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sp>
      </p:grpSp>
      <p:sp>
        <p:nvSpPr>
          <p:cNvPr id="15" name="TextBox 15"/>
          <p:cNvSpPr txBox="1"/>
          <p:nvPr/>
        </p:nvSpPr>
        <p:spPr>
          <a:xfrm>
            <a:off x="1028700" y="1719799"/>
            <a:ext cx="6255030" cy="606425"/>
          </a:xfrm>
          <a:prstGeom prst="rect">
            <a:avLst/>
          </a:prstGeom>
        </p:spPr>
        <p:txBody>
          <a:bodyPr lIns="0" tIns="0" rIns="0" bIns="0" rtlCol="0" anchor="t">
            <a:spAutoFit/>
          </a:bodyPr>
          <a:lstStyle/>
          <a:p>
            <a:pPr algn="just">
              <a:lnSpc>
                <a:spcPts val="4900"/>
              </a:lnSpc>
            </a:pPr>
            <a:r>
              <a:rPr lang="en-US" sz="3500">
                <a:solidFill>
                  <a:srgbClr val="FFFFFF"/>
                </a:solidFill>
                <a:latin typeface="Fraunces SemiBold Bold"/>
              </a:rPr>
              <a:t>Bu Yuni</a:t>
            </a:r>
          </a:p>
        </p:txBody>
      </p:sp>
      <p:sp>
        <p:nvSpPr>
          <p:cNvPr id="16" name="TextBox 16"/>
          <p:cNvSpPr txBox="1"/>
          <p:nvPr/>
        </p:nvSpPr>
        <p:spPr>
          <a:xfrm>
            <a:off x="10341681" y="1174567"/>
            <a:ext cx="7577503" cy="1151657"/>
          </a:xfrm>
          <a:prstGeom prst="rect">
            <a:avLst/>
          </a:prstGeom>
        </p:spPr>
        <p:txBody>
          <a:bodyPr lIns="0" tIns="0" rIns="0" bIns="0" rtlCol="0" anchor="t">
            <a:spAutoFit/>
          </a:bodyPr>
          <a:lstStyle/>
          <a:p>
            <a:pPr algn="r">
              <a:lnSpc>
                <a:spcPts val="9497"/>
              </a:lnSpc>
            </a:pPr>
            <a:r>
              <a:rPr lang="en-US" sz="6784">
                <a:solidFill>
                  <a:srgbClr val="333333"/>
                </a:solidFill>
                <a:latin typeface="Fraunces SemiBold"/>
              </a:rPr>
              <a:t>Interview Results</a:t>
            </a:r>
          </a:p>
        </p:txBody>
      </p:sp>
      <p:sp>
        <p:nvSpPr>
          <p:cNvPr id="17" name="TextBox 17"/>
          <p:cNvSpPr txBox="1"/>
          <p:nvPr/>
        </p:nvSpPr>
        <p:spPr>
          <a:xfrm>
            <a:off x="14482992" y="433311"/>
            <a:ext cx="2776308" cy="356821"/>
          </a:xfrm>
          <a:prstGeom prst="rect">
            <a:avLst/>
          </a:prstGeom>
        </p:spPr>
        <p:txBody>
          <a:bodyPr lIns="0" tIns="0" rIns="0" bIns="0" rtlCol="0" anchor="t">
            <a:spAutoFit/>
          </a:bodyPr>
          <a:lstStyle/>
          <a:p>
            <a:pPr algn="r">
              <a:lnSpc>
                <a:spcPts val="2907"/>
              </a:lnSpc>
            </a:pPr>
            <a:r>
              <a:rPr lang="en-US" sz="2076">
                <a:solidFill>
                  <a:srgbClr val="333333"/>
                </a:solidFill>
                <a:latin typeface="Lato"/>
              </a:rPr>
              <a:t>FEBRUARY 2022</a:t>
            </a:r>
          </a:p>
        </p:txBody>
      </p:sp>
      <p:sp>
        <p:nvSpPr>
          <p:cNvPr id="18" name="TextBox 18"/>
          <p:cNvSpPr txBox="1"/>
          <p:nvPr/>
        </p:nvSpPr>
        <p:spPr>
          <a:xfrm>
            <a:off x="1670050" y="421588"/>
            <a:ext cx="2050943" cy="356821"/>
          </a:xfrm>
          <a:prstGeom prst="rect">
            <a:avLst/>
          </a:prstGeom>
        </p:spPr>
        <p:txBody>
          <a:bodyPr lIns="0" tIns="0" rIns="0" bIns="0" rtlCol="0" anchor="t">
            <a:spAutoFit/>
          </a:bodyPr>
          <a:lstStyle/>
          <a:p>
            <a:pPr>
              <a:lnSpc>
                <a:spcPts val="2907"/>
              </a:lnSpc>
            </a:pPr>
            <a:r>
              <a:rPr lang="en-US" sz="2076">
                <a:solidFill>
                  <a:srgbClr val="FFFFFF"/>
                </a:solidFill>
                <a:latin typeface="Lato"/>
              </a:rPr>
              <a:t>KELOMPOK B12</a:t>
            </a:r>
          </a:p>
        </p:txBody>
      </p:sp>
      <p:sp>
        <p:nvSpPr>
          <p:cNvPr id="19" name="TextBox 19"/>
          <p:cNvSpPr txBox="1"/>
          <p:nvPr/>
        </p:nvSpPr>
        <p:spPr>
          <a:xfrm>
            <a:off x="1028700" y="2719773"/>
            <a:ext cx="7840250" cy="3702050"/>
          </a:xfrm>
          <a:prstGeom prst="rect">
            <a:avLst/>
          </a:prstGeom>
        </p:spPr>
        <p:txBody>
          <a:bodyPr lIns="0" tIns="0" rIns="0" bIns="0" rtlCol="0" anchor="t">
            <a:spAutoFit/>
          </a:bodyPr>
          <a:lstStyle/>
          <a:p>
            <a:pPr algn="just">
              <a:lnSpc>
                <a:spcPts val="4900"/>
              </a:lnSpc>
            </a:pPr>
            <a:r>
              <a:rPr lang="en-US" sz="3500">
                <a:solidFill>
                  <a:srgbClr val="FFFFFF"/>
                </a:solidFill>
                <a:latin typeface="Alata"/>
              </a:rPr>
              <a:t>Bu Yuni dalam melakukan pencatatan bahan baku dan pesanan pembelian masih menggunakan cara yang manual yaitu melalui buku catatan. Kekurangannya yaitu terkadang lupa mencatat atau hilang catatannya. </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30"/>
            <a:ext cx="9775003" cy="10286470"/>
            <a:chOff x="0" y="0"/>
            <a:chExt cx="3306606" cy="3479621"/>
          </a:xfrm>
        </p:grpSpPr>
        <p:sp>
          <p:nvSpPr>
            <p:cNvPr id="3" name="Freeform 3"/>
            <p:cNvSpPr/>
            <p:nvPr/>
          </p:nvSpPr>
          <p:spPr>
            <a:xfrm>
              <a:off x="0" y="0"/>
              <a:ext cx="3306606" cy="3479621"/>
            </a:xfrm>
            <a:custGeom>
              <a:avLst/>
              <a:gdLst/>
              <a:ahLst/>
              <a:cxnLst/>
              <a:rect l="l" t="t" r="r" b="b"/>
              <a:pathLst>
                <a:path w="3306606" h="3479621">
                  <a:moveTo>
                    <a:pt x="0" y="0"/>
                  </a:moveTo>
                  <a:lnTo>
                    <a:pt x="3306606" y="0"/>
                  </a:lnTo>
                  <a:lnTo>
                    <a:pt x="3306606" y="3479621"/>
                  </a:lnTo>
                  <a:lnTo>
                    <a:pt x="0" y="3479621"/>
                  </a:lnTo>
                  <a:close/>
                </a:path>
              </a:pathLst>
            </a:custGeom>
            <a:solidFill>
              <a:srgbClr val="FFB907"/>
            </a:solidFill>
          </p:spPr>
        </p:sp>
      </p:grpSp>
      <p:pic>
        <p:nvPicPr>
          <p:cNvPr id="4" name="Picture 4"/>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601939" y="208772"/>
            <a:ext cx="853523" cy="853523"/>
          </a:xfrm>
          <a:prstGeom prst="rect">
            <a:avLst/>
          </a:prstGeom>
        </p:spPr>
      </p:pic>
      <p:sp>
        <p:nvSpPr>
          <p:cNvPr id="5" name="TextBox 5"/>
          <p:cNvSpPr txBox="1"/>
          <p:nvPr/>
        </p:nvSpPr>
        <p:spPr>
          <a:xfrm>
            <a:off x="1028700" y="1719799"/>
            <a:ext cx="6255030" cy="606425"/>
          </a:xfrm>
          <a:prstGeom prst="rect">
            <a:avLst/>
          </a:prstGeom>
        </p:spPr>
        <p:txBody>
          <a:bodyPr lIns="0" tIns="0" rIns="0" bIns="0" rtlCol="0" anchor="t">
            <a:spAutoFit/>
          </a:bodyPr>
          <a:lstStyle/>
          <a:p>
            <a:pPr algn="just">
              <a:lnSpc>
                <a:spcPts val="4900"/>
              </a:lnSpc>
            </a:pPr>
            <a:r>
              <a:rPr lang="en-US" sz="3500">
                <a:solidFill>
                  <a:srgbClr val="FFFFFF"/>
                </a:solidFill>
                <a:latin typeface="Fraunces SemiBold Bold"/>
              </a:rPr>
              <a:t>Driya Sholifatul R</a:t>
            </a:r>
          </a:p>
        </p:txBody>
      </p:sp>
      <p:sp>
        <p:nvSpPr>
          <p:cNvPr id="6" name="TextBox 6"/>
          <p:cNvSpPr txBox="1"/>
          <p:nvPr/>
        </p:nvSpPr>
        <p:spPr>
          <a:xfrm>
            <a:off x="10341681" y="1174567"/>
            <a:ext cx="7577503" cy="1151657"/>
          </a:xfrm>
          <a:prstGeom prst="rect">
            <a:avLst/>
          </a:prstGeom>
        </p:spPr>
        <p:txBody>
          <a:bodyPr lIns="0" tIns="0" rIns="0" bIns="0" rtlCol="0" anchor="t">
            <a:spAutoFit/>
          </a:bodyPr>
          <a:lstStyle/>
          <a:p>
            <a:pPr algn="r">
              <a:lnSpc>
                <a:spcPts val="9497"/>
              </a:lnSpc>
            </a:pPr>
            <a:r>
              <a:rPr lang="en-US" sz="6784">
                <a:solidFill>
                  <a:srgbClr val="333333"/>
                </a:solidFill>
                <a:latin typeface="Fraunces SemiBold"/>
              </a:rPr>
              <a:t>Interview Results</a:t>
            </a:r>
          </a:p>
        </p:txBody>
      </p:sp>
      <p:sp>
        <p:nvSpPr>
          <p:cNvPr id="7" name="TextBox 7"/>
          <p:cNvSpPr txBox="1"/>
          <p:nvPr/>
        </p:nvSpPr>
        <p:spPr>
          <a:xfrm>
            <a:off x="14482992" y="433311"/>
            <a:ext cx="2776308" cy="356821"/>
          </a:xfrm>
          <a:prstGeom prst="rect">
            <a:avLst/>
          </a:prstGeom>
        </p:spPr>
        <p:txBody>
          <a:bodyPr lIns="0" tIns="0" rIns="0" bIns="0" rtlCol="0" anchor="t">
            <a:spAutoFit/>
          </a:bodyPr>
          <a:lstStyle/>
          <a:p>
            <a:pPr algn="r">
              <a:lnSpc>
                <a:spcPts val="2907"/>
              </a:lnSpc>
            </a:pPr>
            <a:r>
              <a:rPr lang="en-US" sz="2076">
                <a:solidFill>
                  <a:srgbClr val="333333"/>
                </a:solidFill>
                <a:latin typeface="Lato"/>
              </a:rPr>
              <a:t>FEBRUARY 2022</a:t>
            </a:r>
          </a:p>
        </p:txBody>
      </p:sp>
      <p:sp>
        <p:nvSpPr>
          <p:cNvPr id="8" name="TextBox 8"/>
          <p:cNvSpPr txBox="1"/>
          <p:nvPr/>
        </p:nvSpPr>
        <p:spPr>
          <a:xfrm>
            <a:off x="1670050" y="421588"/>
            <a:ext cx="2050943" cy="356821"/>
          </a:xfrm>
          <a:prstGeom prst="rect">
            <a:avLst/>
          </a:prstGeom>
        </p:spPr>
        <p:txBody>
          <a:bodyPr lIns="0" tIns="0" rIns="0" bIns="0" rtlCol="0" anchor="t">
            <a:spAutoFit/>
          </a:bodyPr>
          <a:lstStyle/>
          <a:p>
            <a:pPr>
              <a:lnSpc>
                <a:spcPts val="2907"/>
              </a:lnSpc>
            </a:pPr>
            <a:r>
              <a:rPr lang="en-US" sz="2076">
                <a:solidFill>
                  <a:srgbClr val="FFFFFF"/>
                </a:solidFill>
                <a:latin typeface="Lato"/>
              </a:rPr>
              <a:t>KELOMPOK B12</a:t>
            </a:r>
          </a:p>
        </p:txBody>
      </p:sp>
      <p:sp>
        <p:nvSpPr>
          <p:cNvPr id="9" name="TextBox 9"/>
          <p:cNvSpPr txBox="1"/>
          <p:nvPr/>
        </p:nvSpPr>
        <p:spPr>
          <a:xfrm>
            <a:off x="1028700" y="2719773"/>
            <a:ext cx="7840250" cy="3082925"/>
          </a:xfrm>
          <a:prstGeom prst="rect">
            <a:avLst/>
          </a:prstGeom>
        </p:spPr>
        <p:txBody>
          <a:bodyPr lIns="0" tIns="0" rIns="0" bIns="0" rtlCol="0" anchor="t">
            <a:spAutoFit/>
          </a:bodyPr>
          <a:lstStyle/>
          <a:p>
            <a:pPr algn="just">
              <a:lnSpc>
                <a:spcPts val="4900"/>
              </a:lnSpc>
            </a:pPr>
            <a:r>
              <a:rPr lang="en-US" sz="3500">
                <a:solidFill>
                  <a:srgbClr val="FFFFFF"/>
                </a:solidFill>
                <a:latin typeface="Alata"/>
              </a:rPr>
              <a:t>Driya Sholifatul R pernah memakai jasa konveksi dalam pembuatan baju. Pada proses pengerjaan driya mengalami pengunduran jadwal selesai dari jadwal awal. </a:t>
            </a:r>
          </a:p>
        </p:txBody>
      </p:sp>
      <p:pic>
        <p:nvPicPr>
          <p:cNvPr id="10" name="Picture 10"/>
          <p:cNvPicPr>
            <a:picLocks noChangeAspect="1"/>
          </p:cNvPicPr>
          <p:nvPr/>
        </p:nvPicPr>
        <p:blipFill>
          <a:blip r:embed="rId4"/>
          <a:srcRect/>
          <a:stretch>
            <a:fillRect/>
          </a:stretch>
        </p:blipFill>
        <p:spPr>
          <a:xfrm>
            <a:off x="11724387" y="2795973"/>
            <a:ext cx="4812091" cy="631587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693</Words>
  <Application>Microsoft Office PowerPoint</Application>
  <PresentationFormat>Kustom</PresentationFormat>
  <Paragraphs>108</Paragraphs>
  <Slides>16</Slides>
  <Notes>0</Notes>
  <HiddenSlides>0</HiddenSlides>
  <MMClips>0</MMClips>
  <ScaleCrop>false</ScaleCrop>
  <HeadingPairs>
    <vt:vector size="6" baseType="variant">
      <vt:variant>
        <vt:lpstr>Font Dipakai</vt:lpstr>
      </vt:variant>
      <vt:variant>
        <vt:i4>9</vt:i4>
      </vt:variant>
      <vt:variant>
        <vt:lpstr>Tema</vt:lpstr>
      </vt:variant>
      <vt:variant>
        <vt:i4>1</vt:i4>
      </vt:variant>
      <vt:variant>
        <vt:lpstr>Judul Slide</vt:lpstr>
      </vt:variant>
      <vt:variant>
        <vt:i4>16</vt:i4>
      </vt:variant>
    </vt:vector>
  </HeadingPairs>
  <TitlesOfParts>
    <vt:vector size="26" baseType="lpstr">
      <vt:lpstr>Calibri</vt:lpstr>
      <vt:lpstr>Hatton Bold</vt:lpstr>
      <vt:lpstr>Alata</vt:lpstr>
      <vt:lpstr>Lato</vt:lpstr>
      <vt:lpstr>Fraunces SemiBold</vt:lpstr>
      <vt:lpstr>Arimo</vt:lpstr>
      <vt:lpstr>Courier Prime</vt:lpstr>
      <vt:lpstr>Fraunces SemiBold Bold</vt:lpstr>
      <vt:lpstr>Arial</vt:lpstr>
      <vt:lpstr>Office Theme</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Presentasi Laporan Mingguan Tim Minimalis Putih Jingga</dc:title>
  <cp:lastModifiedBy>amalinda jayanty</cp:lastModifiedBy>
  <cp:revision>2</cp:revision>
  <dcterms:created xsi:type="dcterms:W3CDTF">2006-08-16T00:00:00Z</dcterms:created>
  <dcterms:modified xsi:type="dcterms:W3CDTF">2022-02-27T15:23:12Z</dcterms:modified>
  <dc:identifier>DAE5jSp664w</dc:identifier>
</cp:coreProperties>
</file>